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958" r:id="rId2"/>
    <p:sldMasterId id="2147483976" r:id="rId3"/>
    <p:sldMasterId id="2147484087" r:id="rId4"/>
  </p:sldMasterIdLst>
  <p:notesMasterIdLst>
    <p:notesMasterId r:id="rId45"/>
  </p:notesMasterIdLst>
  <p:sldIdLst>
    <p:sldId id="256" r:id="rId5"/>
    <p:sldId id="349" r:id="rId6"/>
    <p:sldId id="359" r:id="rId7"/>
    <p:sldId id="367" r:id="rId8"/>
    <p:sldId id="357" r:id="rId9"/>
    <p:sldId id="360" r:id="rId10"/>
    <p:sldId id="361" r:id="rId11"/>
    <p:sldId id="351" r:id="rId12"/>
    <p:sldId id="354" r:id="rId13"/>
    <p:sldId id="353" r:id="rId14"/>
    <p:sldId id="370" r:id="rId15"/>
    <p:sldId id="368" r:id="rId16"/>
    <p:sldId id="355" r:id="rId17"/>
    <p:sldId id="356" r:id="rId18"/>
    <p:sldId id="348" r:id="rId19"/>
    <p:sldId id="363" r:id="rId20"/>
    <p:sldId id="364" r:id="rId21"/>
    <p:sldId id="365" r:id="rId22"/>
    <p:sldId id="366" r:id="rId23"/>
    <p:sldId id="369" r:id="rId24"/>
    <p:sldId id="323" r:id="rId25"/>
    <p:sldId id="258" r:id="rId26"/>
    <p:sldId id="316" r:id="rId27"/>
    <p:sldId id="308" r:id="rId28"/>
    <p:sldId id="293" r:id="rId29"/>
    <p:sldId id="342" r:id="rId30"/>
    <p:sldId id="346" r:id="rId31"/>
    <p:sldId id="362" r:id="rId32"/>
    <p:sldId id="347" r:id="rId33"/>
    <p:sldId id="336" r:id="rId34"/>
    <p:sldId id="322" r:id="rId35"/>
    <p:sldId id="337" r:id="rId36"/>
    <p:sldId id="327" r:id="rId37"/>
    <p:sldId id="328" r:id="rId38"/>
    <p:sldId id="329" r:id="rId39"/>
    <p:sldId id="332" r:id="rId40"/>
    <p:sldId id="338" r:id="rId41"/>
    <p:sldId id="340" r:id="rId42"/>
    <p:sldId id="372" r:id="rId43"/>
    <p:sldId id="373" r:id="rId44"/>
  </p:sldIdLst>
  <p:sldSz cx="9144000" cy="6858000" type="screen4x3"/>
  <p:notesSz cx="7005638" cy="92900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6EDE0B3C-4860-4870-9F50-7581FA9ED447}">
          <p14:sldIdLst>
            <p14:sldId id="256"/>
            <p14:sldId id="349"/>
            <p14:sldId id="359"/>
            <p14:sldId id="367"/>
            <p14:sldId id="357"/>
            <p14:sldId id="360"/>
            <p14:sldId id="361"/>
            <p14:sldId id="351"/>
            <p14:sldId id="354"/>
            <p14:sldId id="353"/>
            <p14:sldId id="370"/>
            <p14:sldId id="368"/>
            <p14:sldId id="355"/>
            <p14:sldId id="356"/>
            <p14:sldId id="348"/>
            <p14:sldId id="363"/>
            <p14:sldId id="364"/>
            <p14:sldId id="365"/>
            <p14:sldId id="366"/>
            <p14:sldId id="369"/>
            <p14:sldId id="323"/>
            <p14:sldId id="258"/>
            <p14:sldId id="316"/>
            <p14:sldId id="308"/>
          </p14:sldIdLst>
        </p14:section>
        <p14:section name="Розділ без заголовка" id="{9ADB7343-ED80-44E0-A25D-3626BB67FB73}">
          <p14:sldIdLst>
            <p14:sldId id="293"/>
            <p14:sldId id="342"/>
            <p14:sldId id="346"/>
            <p14:sldId id="362"/>
            <p14:sldId id="347"/>
            <p14:sldId id="336"/>
            <p14:sldId id="322"/>
            <p14:sldId id="337"/>
            <p14:sldId id="327"/>
            <p14:sldId id="328"/>
            <p14:sldId id="329"/>
            <p14:sldId id="332"/>
            <p14:sldId id="338"/>
            <p14:sldId id="340"/>
            <p14:sldId id="372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0AC74"/>
    <a:srgbClr val="0033CC"/>
    <a:srgbClr val="FFFFFF"/>
    <a:srgbClr val="00990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0" autoAdjust="0"/>
    <p:restoredTop sz="94660"/>
  </p:normalViewPr>
  <p:slideViewPr>
    <p:cSldViewPr>
      <p:cViewPr varScale="1">
        <p:scale>
          <a:sx n="74" d="100"/>
          <a:sy n="74" d="100"/>
        </p:scale>
        <p:origin x="8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-2856" y="-90"/>
      </p:cViewPr>
      <p:guideLst>
        <p:guide orient="horz" pos="2926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D633836-ACC4-48FC-9F5A-61D9ECD159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7AEDA0F-2D32-4212-8883-C83AE82C99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BB4C2C34-BE67-4AF3-83BB-364DD8F3E7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546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noProof="0"/>
              <a:t>Click to edit Master text styles</a:t>
            </a:r>
          </a:p>
          <a:p>
            <a:pPr lvl="1"/>
            <a:r>
              <a:rPr lang="uk-UA" altLang="uk-UA" noProof="0"/>
              <a:t>Second level</a:t>
            </a:r>
          </a:p>
          <a:p>
            <a:pPr lvl="2"/>
            <a:r>
              <a:rPr lang="uk-UA" altLang="uk-UA" noProof="0"/>
              <a:t>Third level</a:t>
            </a:r>
          </a:p>
          <a:p>
            <a:pPr lvl="3"/>
            <a:r>
              <a:rPr lang="uk-UA" altLang="uk-UA" noProof="0"/>
              <a:t>Fourth level</a:t>
            </a:r>
          </a:p>
          <a:p>
            <a:pPr lvl="4"/>
            <a:r>
              <a:rPr lang="uk-UA" altLang="uk-UA" noProof="0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923780FD-7D15-42CE-9E72-8855E96DEA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8DE2C6B-E94D-43EA-AF17-9FE845D2D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29DD08-B85E-4734-AEF6-ACC47F1CB791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al-studies.com/?p=148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if.ua/books/36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brary.if.ua/book/36/2443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За статтею Валерія Пекаря (див. список літератури)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5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0024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Тут і далі – авторська концепція політичного капіталу (див. Колодій А. </a:t>
            </a:r>
            <a:r>
              <a:rPr lang="uk-UA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Соціальний і політичний капітал та їх вплив на довіру до публічної влади. 2016. - </a:t>
            </a:r>
            <a:r>
              <a:rPr lang="uk-UA" sz="1200" b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http://political-studies.com/?p=1481</a:t>
            </a: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25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8910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uk-UA" sz="1200" b="1" dirty="0"/>
              <a:t>Charles</a:t>
            </a:r>
            <a:r>
              <a:rPr lang="uk-UA" altLang="uk-UA" sz="1200" b="1" dirty="0"/>
              <a:t> </a:t>
            </a:r>
            <a:r>
              <a:rPr lang="en-US" altLang="uk-UA" sz="1200" b="1" dirty="0"/>
              <a:t>Tilly. Democracy. – Cambridge University Press, 2007. – 248 p. </a:t>
            </a:r>
            <a:endParaRPr lang="uk-UA" altLang="uk-UA" sz="1200" b="1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32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2709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За статтею Валерія Пекаря (див. список літератури)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398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За статтею </a:t>
            </a:r>
            <a:r>
              <a:rPr lang="uk-UA" dirty="0" err="1"/>
              <a:t>В.Пекаря</a:t>
            </a:r>
            <a:r>
              <a:rPr lang="uk-UA" dirty="0"/>
              <a:t> (див. список літератури)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5563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Місце для нотаток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uk-UA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4A6A1-78C3-4F57-BC4A-AAF34C32EFC0}" type="slidenum">
              <a:rPr lang="uk-UA" altLang="uk-UA" smtClean="0"/>
              <a:pPr>
                <a:defRPr/>
              </a:pPr>
              <a:t>13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Місце для нотаток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uk-UA" altLang="uk-UA"/>
              <a:t>Управлінська решітка Блейка — Моутон. Це своєрідна матриця, утворена перетином двох складових лідерської поведінки: турботою про роботу і турботою про людей. Джерело:  </a:t>
            </a:r>
            <a:r>
              <a:rPr lang="uk-UA" altLang="uk-UA">
                <a:hlinkClick r:id="rId3"/>
              </a:rPr>
              <a:t>Менеджмент (2003)</a:t>
            </a:r>
            <a:r>
              <a:rPr lang="uk-UA" altLang="uk-UA"/>
              <a:t> </a:t>
            </a:r>
            <a:r>
              <a:rPr lang="uk-UA" altLang="uk-UA">
                <a:hlinkClick r:id="rId4"/>
              </a:rPr>
              <a:t>https://library.if.ua/book/36/2443.html</a:t>
            </a:r>
            <a:r>
              <a:rPr lang="uk-UA" altLang="uk-UA"/>
              <a:t>. Рис. 4.10.</a:t>
            </a:r>
            <a:br>
              <a:rPr lang="uk-UA" altLang="uk-UA"/>
            </a:br>
            <a:endParaRPr lang="uk-UA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B64682-EB1A-464A-AE2C-C3785991F058}" type="slidenum">
              <a:rPr lang="uk-UA" altLang="uk-UA" smtClean="0"/>
              <a:pPr>
                <a:defRPr/>
              </a:pPr>
              <a:t>14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Олександр Вишняк, за результатами досліджень Інституту соціології.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 повідомлення УНІАН за 21 грудня 2018. </a:t>
            </a: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2598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Олександр Вишняк, за результатами досліджень Інституту соціології.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 повідомлення УНІАН за 21 грудня 2018. </a:t>
            </a: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7085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b="1" dirty="0"/>
              <a:t>Дослідження проведене </a:t>
            </a:r>
            <a:r>
              <a:rPr lang="uk-UA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 7 по 14 лютого 2019 року в усіх регіонах України. Опитано 2016 респондентів віком від 18 років. Теоретична похибка вибірки не перевищує 2,3%. </a:t>
            </a:r>
            <a:endParaRPr lang="uk-UA" sz="1400" b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6796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6906DE-EB90-4BDF-A87A-13CD8516D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70166-E957-4C5D-A716-C87683DF4297}" type="slidenum">
              <a:rPr lang="uk-UA" altLang="uk-UA"/>
              <a:pPr/>
              <a:t>24</a:t>
            </a:fld>
            <a:endParaRPr lang="uk-UA" altLang="uk-UA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7AA9D73B-B383-4EFE-8AED-117037989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A4FBD97-95A7-4962-80B1-B14CCBF3C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uk-UA" dirty="0"/>
              <a:t>Див. Колодій А.Ф. На шляху до громадянського суспільства. 2002. С. 82.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AED0ED-9AC5-48C8-8BFE-D31E8C8B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3A38E4-958F-457A-80A6-2CC66659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DF520-5005-4CE4-95DC-2BEDE05E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4175-BEF8-4281-A86E-0F7D4655D91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327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5B09F8-02ED-454E-94EF-DED3B2A6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52BB0-0675-4B15-AAAC-E07913D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C4A4C-B46F-4360-87B6-909B229C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6EAC-7056-419C-877F-EF38EAB81FD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195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379DCD-4341-4A95-A4DD-DF46667ACC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6B9B25-FD23-478D-ABFC-072CA01C56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8879AF0-EEF6-4D1F-9F01-7CEB7AC99F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E1FE-7DCF-40BC-8888-AA112F0B497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702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F674D7-82D4-41FC-BA83-CDB3B244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23174C-A526-4F82-9787-79A05C6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2FD0343-BCAC-4917-A574-9D83928F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D76C-85AE-4D2F-8604-54564301B501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4559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414D0A0-855C-4F47-8536-6F95CC3C25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99D951F-A4DE-474E-8223-8EAF7E527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D193EDB-ABD7-497B-B0D9-7EDCC1F45E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E325-CAA7-4E21-BB23-7A83B7A6DD4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6632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7A0EFB8-5A2F-4F54-968F-759EE20E24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7F1AA73-5CE2-4ADE-98ED-15B26FC586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6E2602-23CA-4FD7-AD7F-CCDDB75AD3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D5DD-DE27-4EED-8FD0-D7B6F5CC441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1514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C7A3E0-0900-41C1-9C61-6702235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FEA85-362D-4EB1-B6CE-B7B11526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65B2D-3174-4250-B0DF-37809473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D702-0E70-48BA-ADBA-81BA2249ACE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9272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8769FB-D2E5-47AE-BD39-916F028A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0E1F0D-4C2F-4C07-A430-03C3E63A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E87DB8-C8A7-4FAB-8914-F8AEC953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F711-64D1-4F09-AFFA-C258685C5997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3866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і два об’єкти з вмістом поверх тек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4176-045A-478D-BE95-FC37CEFC2CD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7801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BF23-8F32-4633-A17E-5D397FC5A04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00806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EDEA-7753-4087-B6D3-F717D35E1B8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6610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AEFC09-1B7D-4CA4-A796-9BCD1B2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63692-1225-4F6A-8F2A-B3096B75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E7CA53-7ED3-4C0E-9130-EE6C5061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C8AD-48D5-41EF-A423-62B1957903F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39233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4728-5A83-4853-982C-54D2A25FDAA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964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2305-8CDA-49F0-804C-2A02E9CB5BD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36575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5BA37-80A8-4973-81B7-CFE8EAB3E68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3344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0E59-7FC8-4A06-AF7D-7A0BE99D0006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37258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C15A-CFB8-4F09-A9ED-352ADE6E8017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0640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19CC-3E92-4153-839F-9AF3391DEA07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7903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0524-1B8D-427B-85EE-79C69C914308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7292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CA87-AAFB-4AEF-9DB2-47D1489494B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49166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8176-D2CD-4208-9DDC-7CA79F1C5B9F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41986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uk-UA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en-US" altLang="uk-UA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8C9C-BB62-413E-B29E-59305C1F5CA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4726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BA62F0-06E3-4681-860A-84D3DC40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34BC38-F7A8-4450-9564-0A4CBEFA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E00F32-9B39-474C-9A9B-0054D32A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8232-52B0-44A1-80B9-E736B2ED3F78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91386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4AE3-1C82-499C-9FEE-5D0BFB50B2C0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19206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uk-UA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en-US" altLang="uk-UA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E23E-5C1C-43EA-93F2-9489486DB1ED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76152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767E-010A-428D-BCF0-5068FC24A9D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7248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B96B-E158-438C-BE39-4FE1781A683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85541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E539-D93A-4066-8632-978BA6EBC01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54019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BCCD-2B52-43FB-AB60-B6A732B5532D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97945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6ED2-ACB9-4376-A05D-F4E393360775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63574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A648-6517-4DD4-BBAF-CA491B04F36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24146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702C-E884-4A8C-B16F-8AB52EAA50C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88377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CE4B-0345-4FF8-9451-5E95B859F2B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6348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6739CD9-7E00-499A-BCE3-88804E17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CC85267-0D95-44B5-B1FC-109CCBE6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14A0F0-47A3-4077-97E7-AB041961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C604-4AAE-4AA4-8C1C-EC627EC5128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11345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C880-97F9-4E76-A06A-0E64B0F3553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99087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838A-8545-4E6C-8B98-A08D75EF5BEF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11769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E4BE-0A2B-4AD2-8E96-C6E6C266875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52838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5E7B-4FAC-4FFA-8E6B-F74177823E9D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6547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53E9-5B7E-4447-AAFC-70AF7DF7B1C5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23597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75F3-8783-464C-AAD1-309A3177C506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3184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uk-UA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en-US" altLang="uk-UA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2C3C-780E-47F9-B675-E3FFC7D7D7E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05424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7F27-39C1-4875-B45A-85229A1F7CF1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26050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uk-UA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en-US" altLang="uk-UA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62A1-20E8-49F2-AB7C-913FD7A2955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39958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DA86-B8CC-40BF-8A5C-1BB16039ECB0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4702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1F9D740-AD63-41FA-AB27-48EF427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B64740B-6823-4F0B-AB0C-F2D26436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6CA6D9-E988-4BF4-907A-5ECA8D66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A287-3780-437A-8A5C-C53AD71F75D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13077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3C3A-063D-462F-A3A4-50A4BF22504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07183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CD57-19F7-4668-A897-1D56AE91476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5045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19D5A-6B38-476C-9212-01929DC5C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0264F55-F382-4BDE-AA82-E0B83B97D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8ABF2B-5240-4E46-91F6-54C90905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BCA6A0-81A0-4C45-9B3D-5A8DD6FE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CF796A-B975-4922-8A83-C8068088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B4175-BEF8-4281-A86E-0F7D4655D912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56356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357E2-17C9-4A6A-B013-B9EF2782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7D579A-0729-4B0F-BAE8-C3EA1167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F3D299-4702-4543-91EE-52D7AC9B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755B0D-B98E-4126-919B-D347AE90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500C3D-A3D4-414F-AC24-64AF83F3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DC8AD-48D5-41EF-A423-62B1957903FA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69610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D5B4F-70F8-48F2-B4D6-CED97BDE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6E400C-74E8-4F73-85F7-095A9ED94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7F9E71-A180-47A9-A33C-C58C82F7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61D612-AE55-4ED2-BFA3-58594B5D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97F7CA-726A-4BCB-9AC4-B3D06E87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A8232-52B0-44A1-80B9-E736B2ED3F78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50226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33099-103A-4B43-B875-93D3E175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71FE64-8BF1-4A36-BC01-E4E5C2E0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821752-DF55-4206-9981-A7E744803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0C76A2-515D-4A5E-9CDA-85D6A755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E6CFA6-4CAF-49F8-941D-37E2A290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50C027-DA1D-4982-8C6B-C54019A8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CC604-4AAE-4AA4-8C1C-EC627EC51289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78027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EB9FB-6E71-4793-B4B1-87B6446A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AAF7D2-4175-4930-A8F9-EAA2D3E39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6C629B4-ADB9-4152-8723-849403DC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00ED1E8-2255-4B6D-948A-FB9F46BA7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E550208-D393-4F9B-A433-5ACDADE8F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20FBD59-1120-4B17-A74A-770AA92A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7637F3C-960E-4768-B4BB-56AA8FAB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1D2CA61-2531-41E4-97CE-7DFC37D7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AA287-3780-437A-8A5C-C53AD71F75DA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6297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10E59-283E-4380-87C9-EF71E9B6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3ED6C58-17F6-49D7-BB54-7A174C74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11F9B2D-41B0-41F2-B3E3-4ADE873E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631D70C-5064-4FDD-9B95-33A17480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D8BBC-97E5-4F7C-97B0-306D7EEEFEDA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90501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7A2AA16-E3F6-43F5-8C04-E7D46355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D43F00-DD5E-46B1-B8F2-A487BC33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F45B3AF-4269-4818-BF2D-36A7430F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33DC3-D742-4B17-9017-E1EDB581ED3E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11109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5C38-CAC7-4FC3-A83C-4E3B791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1A72A9-08F5-4C04-9544-E4B28DBB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B324C4-7339-4D9A-8354-1852C34CF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B55521-2C2B-4EC2-9978-CBB6238F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E6FC99-9093-4790-B46B-C0194F8C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7F3098-6F84-4B3A-9E5B-F0B2EB13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FB09-0187-4C79-BD10-4564999ACD7C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6171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2230009-C829-4C7C-B77B-76ED5975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EEC1422-76F2-4305-AFD1-E0C068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6A9EF9-B587-4A0E-8789-25F01D30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8BBC-97E5-4F7C-97B0-306D7EEEFED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82204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D528-3C37-4683-B8E4-628FF952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0DD08F9-A0B6-4171-B60B-E6F7845AE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14EFF1-55D7-4CCA-BABB-817A919AF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5E4C3D-57BC-47AD-8327-F4759BC4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A378ED-9698-4851-B3A7-5A537C0B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A66D32-4EEE-4ECC-B778-D5DB02F8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7F58F-AEFB-42EF-8649-EF80FCF7F171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17095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A1831-71BA-4D59-BBF7-B276344A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1BD74D4-6296-4325-BDCE-65EF2706B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9F0DD3-90E9-4744-B47F-C1E9F1A5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6D37B6-1FF9-434C-8A65-DEBA225A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15650A-6321-48DA-B102-4CAADE8D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6D702-0E70-48BA-ADBA-81BA2249ACE9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57427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798B57F-70B8-42CA-AECE-ABC98BDFA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2A3C0A8-6F1E-4844-8FD7-9D007AA57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949732-0F1F-4247-AC25-C6467E2E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830C37-7E9B-407E-A3C6-FDCE22D6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4D2-6C03-447B-ADD0-801D813C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F711-64D1-4F09-AFFA-C258685C5997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8429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C123DBE-E4DD-4342-87ED-F6F90ED8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C0C82B1-D844-42CE-BCDC-D6BCFD81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E0683FF-23A4-402B-89FE-D2C01892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3DC3-D742-4B17-9017-E1EDB581ED3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834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818BAAB-450F-4434-A4BD-39AFAC45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2184677-CD95-4576-B53E-1FA4A17D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D9EAF6-BB0C-4951-8D99-78FFEC56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FB09-0187-4C79-BD10-4564999ACD7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945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D382056-FAF1-43B6-9E7E-28914834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4501C24-D362-4EE2-8065-8B8B8028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FBFD923-09D0-44BB-B37C-4E61E4CA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F58F-AEFB-42EF-8649-EF80FCF7F171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1352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650"/>
            <a:chExt cx="1952625" cy="567810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  <a:endParaRPr lang="en-US" altLang="uk-UA"/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Відредагуйте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50A2501-4716-472A-8519-59477D7C676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2056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заголовка</a:t>
            </a:r>
            <a:endParaRPr lang="en-US" altLang="uk-UA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Редагувати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5771BF-C472-4DDB-A907-17AAB95ED2A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37" r:id="rId7"/>
    <p:sldLayoutId id="2147484067" r:id="rId8"/>
    <p:sldLayoutId id="2147484038" r:id="rId9"/>
    <p:sldLayoutId id="2147484039" r:id="rId10"/>
    <p:sldLayoutId id="2147484068" r:id="rId11"/>
    <p:sldLayoutId id="2147484069" r:id="rId12"/>
    <p:sldLayoutId id="2147484040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3080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заголовка</a:t>
            </a:r>
            <a:endParaRPr lang="en-US" altLang="uk-UA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Редагувати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BFEA98-EB97-4675-B011-2150C7F1FBE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41" r:id="rId7"/>
    <p:sldLayoutId id="2147484080" r:id="rId8"/>
    <p:sldLayoutId id="2147484042" r:id="rId9"/>
    <p:sldLayoutId id="2147484043" r:id="rId10"/>
    <p:sldLayoutId id="2147484081" r:id="rId11"/>
    <p:sldLayoutId id="2147484082" r:id="rId12"/>
    <p:sldLayoutId id="2147484044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5665ABF-D77E-44A7-BA12-9D7ADBC5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345FC2-E146-441F-A9B9-0292F2F7E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6C7AA0-0989-42DD-A960-609523328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A29D6C-B110-4C97-BB91-075F7BCE0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C698AB-6538-4DFF-A08E-A22C05504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0A2501-4716-472A-8519-59477D7C676C}" type="slidenum">
              <a:rPr lang="uk-UA" altLang="uk-UA" smtClean="0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3266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cal-studi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governing.com/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kmbs.ua/evolyuciya-lidera-vid-neolitu-do-hhi-stolittya/" TargetMode="External"/><Relationship Id="rId2" Type="http://schemas.openxmlformats.org/officeDocument/2006/relationships/hyperlink" Target="http://political-studies.com/?p=1481" TargetMode="Externa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blog.yakaboo.ua/pro-liderstvo/" TargetMode="External"/><Relationship Id="rId5" Type="http://schemas.openxmlformats.org/officeDocument/2006/relationships/hyperlink" Target="http://razumkov.org.ua/napriamky/sotsiologichni-doslidzhennia/riven-doviry-do-suspilnykh-instytutiv-ta-elektoralni-oriientatsii-gromadian-ukrainy" TargetMode="External"/><Relationship Id="rId4" Type="http://schemas.openxmlformats.org/officeDocument/2006/relationships/hyperlink" Target="http://academy.gov.ua/doc/koment-inter_prezident/2014/koment_iner_prezident_2014_07_03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605932A-7CC6-4A60-8902-2B64399326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3688" y="2367121"/>
            <a:ext cx="6629400" cy="21237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Лідерство та довіра як умова успішного врядування</a:t>
            </a:r>
            <a:br>
              <a:rPr lang="uk-UA" b="1" i="1" dirty="0">
                <a:solidFill>
                  <a:schemeClr val="bg2">
                    <a:lumMod val="25000"/>
                  </a:schemeClr>
                </a:solidFill>
              </a:rPr>
            </a:br>
            <a:endParaRPr lang="uk-UA" altLang="uk-UA" sz="2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ED5F46-4004-4ADA-A872-6051761EFC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8362" y="4653136"/>
            <a:ext cx="4145962" cy="1008112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altLang="uk-UA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Ф. Колодій, професор, доктор філософських наук</a:t>
            </a:r>
          </a:p>
          <a:p>
            <a:pPr algn="r" eaLnBrk="1" hangingPunct="1">
              <a:defRPr/>
            </a:pPr>
            <a:r>
              <a:rPr lang="en-US" altLang="uk-UA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https://political-studies.com</a:t>
            </a:r>
            <a:endParaRPr lang="uk-UA" altLang="uk-UA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uk-UA" altLang="uk-UA" b="1" dirty="0">
              <a:solidFill>
                <a:srgbClr val="0070C0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br>
              <a:rPr lang="uk-UA" altLang="uk-UA" b="1" dirty="0">
                <a:solidFill>
                  <a:srgbClr val="0070C0"/>
                </a:solidFill>
              </a:rPr>
            </a:br>
            <a:endParaRPr lang="uk-UA" altLang="uk-UA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uk-UA" altLang="uk-UA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912042" y="5912483"/>
            <a:ext cx="2827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>
                <a:solidFill>
                  <a:schemeClr val="tx1"/>
                </a:solidFill>
                <a:latin typeface="Arial Narrow" panose="020B0606020202030204" pitchFamily="34" charset="0"/>
              </a:rPr>
              <a:t>21 лютого 2019 р.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D5BB66-FE88-4F4C-A872-D9169997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857" y="317598"/>
            <a:ext cx="6987594" cy="127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400" b="1" dirty="0">
                <a:latin typeface="Arial Narrow" panose="020B0606020202030204" pitchFamily="34" charset="0"/>
              </a:rPr>
              <a:t>НУ «Львівська політехніка»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1">
                <a:latin typeface="Bahnschrift" panose="020B0502040204020203" pitchFamily="34" charset="0"/>
              </a:rPr>
              <a:t>Tech StartUp School </a:t>
            </a:r>
            <a:endParaRPr lang="en-US" altLang="uk-UA" sz="2400" b="1" noProof="1">
              <a:latin typeface="Bahnschrif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400" b="1" dirty="0">
                <a:latin typeface="Arial Narrow" panose="020B0606020202030204" pitchFamily="34" charset="0"/>
              </a:rPr>
              <a:t>Вища школа публічного лідерства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790655" cy="792088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Відмінності керівника від лідера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933338"/>
              </p:ext>
            </p:extLst>
          </p:nvPr>
        </p:nvGraphicFramePr>
        <p:xfrm>
          <a:off x="27421" y="1142529"/>
          <a:ext cx="9116578" cy="5698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289">
                  <a:extLst>
                    <a:ext uri="{9D8B030D-6E8A-4147-A177-3AD203B41FA5}">
                      <a16:colId xmlns:a16="http://schemas.microsoft.com/office/drawing/2014/main" val="409693413"/>
                    </a:ext>
                  </a:extLst>
                </a:gridCol>
                <a:gridCol w="4558289">
                  <a:extLst>
                    <a:ext uri="{9D8B030D-6E8A-4147-A177-3AD203B41FA5}">
                      <a16:colId xmlns:a16="http://schemas.microsoft.com/office/drawing/2014/main" val="2079809185"/>
                    </a:ext>
                  </a:extLst>
                </a:gridCol>
              </a:tblGrid>
              <a:tr h="425222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Керівник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Лідер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9476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Адміністратор 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Ініціатор, новатор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42472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Професіонал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Ентузіаст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269005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Доручає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Спонукає, надихає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64377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Працює над</a:t>
                      </a:r>
                      <a:r>
                        <a:rPr lang="uk-UA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досягненням вже визначених цілей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Ставить цілі і досягає їх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414469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Діє за планом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Діє на основі власного</a:t>
                      </a:r>
                      <a:r>
                        <a:rPr lang="uk-UA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бачення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42630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Покладається на систему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Покладається на людей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410788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Використовує аргументи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Використовує аргументи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емоції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491279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Контролює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Довіряє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52582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Приймає рішення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Приймає рішення і втілює  їх у життя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629224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Його поважають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Ним захоплюються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926725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Йому</a:t>
                      </a:r>
                      <a:r>
                        <a:rPr lang="uk-UA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підкоряються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ним слідують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2580917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077" y="620688"/>
            <a:ext cx="7763283" cy="8622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Wanting More Power, Public Employees Run for Office </a:t>
            </a:r>
            <a:br>
              <a:rPr lang="uk-UA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Governing</a:t>
            </a:r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and localities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www.governing.com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4216400" cy="2880320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658181" y="2924944"/>
            <a:ext cx="3625787" cy="3024335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"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ви хочете мати вплив на публічну політику, то найкращий спосіб зробити це - стати обраним урядовцем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".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665077" y="1504933"/>
            <a:ext cx="7522786" cy="86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400" b="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Бажаючи більше влади, публічні службовці балотуються на </a:t>
            </a:r>
            <a:r>
              <a:rPr lang="en-US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виборні</a:t>
            </a:r>
            <a:r>
              <a:rPr lang="en-US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посади</a:t>
            </a:r>
            <a:endParaRPr lang="uk-UA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634808" cy="1640930"/>
          </a:xfrm>
        </p:spPr>
        <p:txBody>
          <a:bodyPr/>
          <a:lstStyle/>
          <a:p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Консервативне, реформаторське та революційне лідерство</a:t>
            </a:r>
            <a:endParaRPr lang="uk-UA" dirty="0">
              <a:solidFill>
                <a:srgbClr val="808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916832"/>
            <a:ext cx="8354888" cy="4824536"/>
          </a:xfrm>
        </p:spPr>
        <p:txBody>
          <a:bodyPr/>
          <a:lstStyle/>
          <a:p>
            <a:pPr eaLnBrk="1" hangingPunct="1">
              <a:defRPr/>
            </a:pPr>
            <a:r>
              <a:rPr lang="uk-UA" sz="2500" b="1" dirty="0">
                <a:latin typeface="Arial" panose="020B0604020202020204" pitchFamily="34" charset="0"/>
                <a:cs typeface="Arial" panose="020B0604020202020204" pitchFamily="34" charset="0"/>
              </a:rPr>
              <a:t>Під час Майдану в Україні було революційне громадянське суспільство, але не було добрих революційних лідерів. </a:t>
            </a:r>
          </a:p>
          <a:p>
            <a:pPr eaLnBrk="1" hangingPunct="1">
              <a:defRPr/>
            </a:pPr>
            <a:r>
              <a:rPr lang="uk-UA" sz="2500" b="1" dirty="0">
                <a:latin typeface="Arial" panose="020B0604020202020204" pitchFamily="34" charset="0"/>
                <a:cs typeface="Arial" panose="020B0604020202020204" pitchFamily="34" charset="0"/>
              </a:rPr>
              <a:t>Руйнівна фаза революції – повалення клептократичного режиму Януковича – завершилась успішно, проте з великими жертвами.</a:t>
            </a:r>
          </a:p>
          <a:p>
            <a:pPr eaLnBrk="1" hangingPunct="1">
              <a:defRPr/>
            </a:pPr>
            <a:r>
              <a:rPr lang="uk-UA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могло б жертв бути менше при наявності добрих  революційних лідерів і як би в такому випадку розгорталися події на стадії творення нових відносин?</a:t>
            </a:r>
          </a:p>
        </p:txBody>
      </p:sp>
    </p:spTree>
    <p:extLst>
      <p:ext uri="{BB962C8B-B14F-4D97-AF65-F5344CB8AC3E}">
        <p14:creationId xmlns:p14="http://schemas.microsoft.com/office/powerpoint/2010/main" val="375955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857375" y="434975"/>
            <a:ext cx="6588125" cy="644525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Стилі керівництва</a:t>
            </a:r>
          </a:p>
        </p:txBody>
      </p:sp>
      <p:sp>
        <p:nvSpPr>
          <p:cNvPr id="53251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101725"/>
            <a:ext cx="7776864" cy="5927675"/>
          </a:xfrm>
        </p:spPr>
        <p:txBody>
          <a:bodyPr/>
          <a:lstStyle/>
          <a:p>
            <a:pPr eaLnBrk="1" hangingPunct="1"/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Стиль керівництва — звична манера поведінки керівника щодо підлеглих з метою вплинути на них і спонукати їх до досягнення цілей організації.</a:t>
            </a:r>
          </a:p>
          <a:p>
            <a:pPr eaLnBrk="1" hangingPunct="1"/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Більшість стилів розташовується вздовж лінії ось цього авторитарно-ліберального континууму: </a:t>
            </a:r>
          </a:p>
        </p:txBody>
      </p:sp>
      <p:sp>
        <p:nvSpPr>
          <p:cNvPr id="53252" name="Прямокутник 1"/>
          <p:cNvSpPr>
            <a:spLocks noChangeArrowheads="1"/>
          </p:cNvSpPr>
          <p:nvPr/>
        </p:nvSpPr>
        <p:spPr bwMode="auto">
          <a:xfrm>
            <a:off x="2051050" y="4403725"/>
            <a:ext cx="1525588" cy="81597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диктат</a:t>
            </a:r>
            <a:endParaRPr lang="uk-UA" altLang="uk-UA" sz="2000" b="1" dirty="0">
              <a:solidFill>
                <a:srgbClr val="FFFF00"/>
              </a:solidFill>
            </a:endParaRPr>
          </a:p>
        </p:txBody>
      </p:sp>
      <p:sp>
        <p:nvSpPr>
          <p:cNvPr id="53253" name="Прямокутник 2"/>
          <p:cNvSpPr>
            <a:spLocks noChangeArrowheads="1"/>
          </p:cNvSpPr>
          <p:nvPr/>
        </p:nvSpPr>
        <p:spPr bwMode="auto">
          <a:xfrm>
            <a:off x="2051050" y="5286375"/>
            <a:ext cx="1549400" cy="806450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FFFF00"/>
                </a:solidFill>
                <a:cs typeface="Times New Roman" panose="02020603050405020304" pitchFamily="18" charset="0"/>
              </a:rPr>
              <a:t>автократія</a:t>
            </a:r>
            <a:endParaRPr lang="uk-UA" altLang="uk-UA" b="1">
              <a:solidFill>
                <a:srgbClr val="FFFF00"/>
              </a:solidFill>
            </a:endParaRPr>
          </a:p>
        </p:txBody>
      </p:sp>
      <p:sp>
        <p:nvSpPr>
          <p:cNvPr id="53254" name="Прямокутник 3"/>
          <p:cNvSpPr>
            <a:spLocks noChangeArrowheads="1"/>
          </p:cNvSpPr>
          <p:nvPr/>
        </p:nvSpPr>
        <p:spPr bwMode="auto">
          <a:xfrm>
            <a:off x="6700838" y="5219700"/>
            <a:ext cx="1687512" cy="801688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FFFF00"/>
                </a:solidFill>
                <a:cs typeface="Times New Roman" panose="02020603050405020304" pitchFamily="18" charset="0"/>
              </a:rPr>
              <a:t>охлократія</a:t>
            </a:r>
            <a:endParaRPr lang="uk-UA" altLang="uk-UA" b="1">
              <a:solidFill>
                <a:srgbClr val="FFFF00"/>
              </a:solidFill>
            </a:endParaRPr>
          </a:p>
        </p:txBody>
      </p:sp>
      <p:sp>
        <p:nvSpPr>
          <p:cNvPr id="53255" name="Прямокутник 4"/>
          <p:cNvSpPr>
            <a:spLocks noChangeArrowheads="1"/>
          </p:cNvSpPr>
          <p:nvPr/>
        </p:nvSpPr>
        <p:spPr bwMode="auto">
          <a:xfrm>
            <a:off x="6700838" y="4351338"/>
            <a:ext cx="1687512" cy="79057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uk-UA" altLang="uk-UA" b="1">
                <a:solidFill>
                  <a:srgbClr val="FFFF00"/>
                </a:solidFill>
                <a:cs typeface="Times New Roman" panose="02020603050405020304" pitchFamily="18" charset="0"/>
              </a:rPr>
              <a:t>невтручання</a:t>
            </a:r>
            <a:endParaRPr lang="uk-UA" altLang="uk-UA" b="1">
              <a:solidFill>
                <a:srgbClr val="FFFF00"/>
              </a:solidFill>
            </a:endParaRPr>
          </a:p>
        </p:txBody>
      </p:sp>
      <p:sp>
        <p:nvSpPr>
          <p:cNvPr id="53256" name="Округлений прямокутник 6"/>
          <p:cNvSpPr>
            <a:spLocks noChangeArrowheads="1"/>
          </p:cNvSpPr>
          <p:nvPr/>
        </p:nvSpPr>
        <p:spPr bwMode="auto">
          <a:xfrm>
            <a:off x="4395788" y="4479925"/>
            <a:ext cx="1525588" cy="661988"/>
          </a:xfrm>
          <a:prstGeom prst="roundRect">
            <a:avLst>
              <a:gd name="adj" fmla="val 34315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демократія</a:t>
            </a:r>
            <a:endParaRPr lang="uk-UA" altLang="uk-UA" sz="1600" b="1" dirty="0">
              <a:solidFill>
                <a:srgbClr val="FFFF00"/>
              </a:solidFill>
            </a:endParaRP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325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uk-UA" altLang="uk-UA"/>
          </a:p>
        </p:txBody>
      </p:sp>
      <p:cxnSp>
        <p:nvCxnSpPr>
          <p:cNvPr id="16" name="Пряма зі стрілкою 15"/>
          <p:cNvCxnSpPr/>
          <p:nvPr/>
        </p:nvCxnSpPr>
        <p:spPr>
          <a:xfrm>
            <a:off x="3617913" y="5222875"/>
            <a:ext cx="3041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611560" y="6319953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Питання: </a:t>
            </a:r>
            <a:r>
              <a:rPr lang="uk-UA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Від чого залежить стиль керівництва певного лідера?</a:t>
            </a: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7200900" cy="1223963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Ефективність стилів керівництва в умовах НПМ та НПМ</a:t>
            </a:r>
          </a:p>
        </p:txBody>
      </p:sp>
      <p:pic>
        <p:nvPicPr>
          <p:cNvPr id="55299" name="Місце для вмісту 11" descr="https://library.if.ua/media/content/5331b175b386d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12875"/>
            <a:ext cx="6264275" cy="52562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кутник 1"/>
          <p:cNvSpPr>
            <a:spLocks noChangeArrowheads="1"/>
          </p:cNvSpPr>
          <p:nvPr/>
        </p:nvSpPr>
        <p:spPr bwMode="auto">
          <a:xfrm>
            <a:off x="1476375" y="2420938"/>
            <a:ext cx="64801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3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ІІ</a:t>
            </a:r>
          </a:p>
          <a:p>
            <a:pPr>
              <a:buFont typeface="Wingdings 3" panose="05040102010807070707" pitchFamily="18" charset="2"/>
              <a:buNone/>
            </a:pPr>
            <a:r>
              <a:rPr lang="uk-UA" altLang="uk-UA" sz="3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Соціальний капітал суспільства та набуття лідером власного політичного та/чи  управлінського капіталу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лідером в Україні…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3376" y="1628800"/>
            <a:ext cx="7632848" cy="5040560"/>
          </a:xfrm>
        </p:spPr>
        <p:txBody>
          <a:bodyPr/>
          <a:lstStyle/>
          <a:p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Непросто. Початкове захоплення швидко переходить в розчарування, вимоги до результатів діяльності завищені, кожен «сам собі розумний» і не дуже рахується з авторитетами; довіра до людей, зайнятих у врядуванні й адмініструванні, дуже низька.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uk-UA" altLang="uk-UA" sz="28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Чому?</a:t>
            </a:r>
            <a:r>
              <a:rPr lang="uk-UA" altLang="uk-UA" sz="2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54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842" y="260648"/>
            <a:ext cx="7632847" cy="1280890"/>
          </a:xfrm>
        </p:spPr>
        <p:txBody>
          <a:bodyPr/>
          <a:lstStyle/>
          <a:p>
            <a:r>
              <a:rPr lang="uk-UA" sz="3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Падіння довіри до Президентів (публічних лідерів найвищого рангу)</a:t>
            </a:r>
            <a:br>
              <a:rPr lang="uk-UA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340768"/>
            <a:ext cx="7920880" cy="5400600"/>
          </a:xfrm>
        </p:spPr>
        <p:txBody>
          <a:bodyPr/>
          <a:lstStyle/>
          <a:p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Віктор Ющенко став президентом, йому довіряло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49%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громадян, а у 2009 році - лише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23%</a:t>
            </a:r>
          </a:p>
          <a:p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Віктору Януковичу на початку його каденції -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31%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населення, а в 2013 - лише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10%</a:t>
            </a:r>
          </a:p>
          <a:p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Петру Порошенко у 2014 -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34%,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наразі -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7,8%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</a:t>
            </a:r>
          </a:p>
          <a:p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Стабільно низькою є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довіра до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політичних партій, прокуратури та судів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До і після 2013 цим інституціям довіряли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5-7%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поліції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довіра за період 2015-2017 років зросла втричі (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6,5% до 22,8%),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в 2018 році знову впала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12,5%. </a:t>
            </a:r>
          </a:p>
        </p:txBody>
      </p:sp>
    </p:spTree>
    <p:extLst>
      <p:ext uri="{BB962C8B-B14F-4D97-AF65-F5344CB8AC3E}">
        <p14:creationId xmlns:p14="http://schemas.microsoft.com/office/powerpoint/2010/main" val="169388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301993" cy="1280890"/>
          </a:xfrm>
        </p:spPr>
        <p:txBody>
          <a:bodyPr/>
          <a:lstStyle/>
          <a:p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Довіра до політичних і державних інституцій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Стабільно низькою є </a:t>
            </a:r>
            <a:r>
              <a:rPr lang="uk-U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довіра до </a:t>
            </a:r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політичних партій, прокуратури та судів</a:t>
            </a:r>
            <a:r>
              <a:rPr lang="uk-U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До і після 2013 цим інституціям довіряли 5-7%. </a:t>
            </a:r>
          </a:p>
          <a:p>
            <a:r>
              <a:rPr lang="uk-U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Довіра </a:t>
            </a:r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поліції </a:t>
            </a:r>
            <a:r>
              <a:rPr lang="uk-U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період 2015-2017 років зросла втричі - </a:t>
            </a:r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6,5% до 22,8%, </a:t>
            </a:r>
            <a:r>
              <a:rPr lang="uk-U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в 2018 році знову </a:t>
            </a:r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впала до 12,5%</a:t>
            </a:r>
            <a:endParaRPr lang="uk-UA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2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58744" cy="1280890"/>
          </a:xfrm>
        </p:spPr>
        <p:txBody>
          <a:bodyPr/>
          <a:lstStyle/>
          <a:p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Свіжі дані про політичну довіру від Центру Разумкова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63080" y="1844824"/>
            <a:ext cx="8280920" cy="538847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Найбільше респонденти довіряють: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Волонтерським організаціям - 67%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Збройним Силам України - 62%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Державній службі з надзвичайних ситуацій - 61%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Церкві - 61%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Добровольчим батальйонам 57%.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Довіра висловлюються частіше, ніж недовіра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Державній прикордонній службі - 52% проти 36%),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Національній гвардії України 50% проти 38%),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ЗМІ України (відповідно 49% проти 43%)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громадським організаціям (45% проти 41%).</a:t>
            </a:r>
          </a:p>
          <a:p>
            <a:pPr marL="0" indent="0">
              <a:buNone/>
            </a:pPr>
            <a:endParaRPr lang="uk-UA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4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кутник 1"/>
          <p:cNvSpPr>
            <a:spLocks noChangeArrowheads="1"/>
          </p:cNvSpPr>
          <p:nvPr/>
        </p:nvSpPr>
        <p:spPr bwMode="auto">
          <a:xfrm>
            <a:off x="1331913" y="2205038"/>
            <a:ext cx="69119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І</a:t>
            </a:r>
          </a:p>
          <a:p>
            <a:pPr>
              <a:buFont typeface="Wingdings 3" panose="05040102010807070707" pitchFamily="18" charset="2"/>
              <a:buNone/>
            </a:pPr>
            <a:r>
              <a:rPr lang="uk-UA" altLang="uk-U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Лідерство в системі публічного управління: </a:t>
            </a:r>
            <a:br>
              <a:rPr lang="uk-UA" altLang="uk-U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 лідерів та умови їхнього успіху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12441" cy="1080120"/>
          </a:xfrm>
        </p:spPr>
        <p:txBody>
          <a:bodyPr/>
          <a:lstStyle/>
          <a:p>
            <a:r>
              <a:rPr lang="uk-UA" sz="3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Свіжі дані про політичну (не)довіру від Центру Разумкова</a:t>
            </a:r>
            <a:endParaRPr lang="uk-UA" sz="3200" dirty="0">
              <a:solidFill>
                <a:srgbClr val="808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1" y="1268760"/>
            <a:ext cx="8352926" cy="5472608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Величезна більшість громадян не довіряють: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державному апарату (чиновникам) - 83%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(ЗМІ Росії  теж 83%)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Верховній Раді України - 82%,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судовій системі - 78%, політичним партіям - 77%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Уряду України - 75%,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Президенту України - 71%),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Прокуратурі - 70%,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Національному банку України - 68% Верховному Суду (65%),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САП і НАБУ - 65% і 64%,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НАЗК - 64%, </a:t>
            </a:r>
          </a:p>
          <a:p>
            <a:pPr>
              <a:spcBef>
                <a:spcPts val="4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Конституційному Суду 62%</a:t>
            </a:r>
          </a:p>
          <a:p>
            <a:pPr>
              <a:spcBef>
                <a:spcPts val="400"/>
              </a:spcBef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7560840" cy="1152128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П’єр Бурдьє про соціальний капітал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E28C823-9951-4C21-B1DF-6A1A0D868E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5656" y="1772816"/>
            <a:ext cx="7344816" cy="50405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соціальний капітал є сукупністю реальних чи потенційних ресурсів, які пов'язані з </a:t>
            </a:r>
            <a:r>
              <a:rPr lang="uk-UA" alt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володінням стійкою мережею більш-менш інституціалізованих взаємин, знайомств та визнання </a:t>
            </a:r>
            <a:r>
              <a:rPr lang="uk-UA" alt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іншими словами, з членством у групі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6550"/>
            <a:ext cx="7705725" cy="1363662"/>
          </a:xfrm>
        </p:spPr>
        <p:txBody>
          <a:bodyPr/>
          <a:lstStyle/>
          <a:p>
            <a:pPr algn="ctr" eaLnBrk="1" hangingPunct="1"/>
            <a:r>
              <a:rPr lang="uk-UA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П’єр Бурдьє про політичний капітал</a:t>
            </a:r>
            <a:endParaRPr lang="uk-UA" altLang="uk-UA" sz="4000" b="1" i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700212"/>
            <a:ext cx="7912100" cy="5041155"/>
          </a:xfrm>
        </p:spPr>
        <p:txBody>
          <a:bodyPr/>
          <a:lstStyle/>
          <a:p>
            <a:pPr eaLnBrk="1" hangingPunct="1"/>
            <a:r>
              <a:rPr lang="uk-UA" altLang="uk-UA" sz="3000" b="1" dirty="0">
                <a:latin typeface="Arial" panose="020B0604020202020204" pitchFamily="34" charset="0"/>
                <a:cs typeface="Arial" panose="020B0604020202020204" pitchFamily="34" charset="0"/>
              </a:rPr>
              <a:t>ПК є «кредитом, заснованим на </a:t>
            </a:r>
            <a:r>
              <a:rPr lang="uk-UA" alt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вірі і визнанні, </a:t>
            </a:r>
            <a:r>
              <a:rPr lang="uk-UA" altLang="uk-UA" sz="3000" b="1" dirty="0">
                <a:latin typeface="Arial" panose="020B0604020202020204" pitchFamily="34" charset="0"/>
                <a:cs typeface="Arial" panose="020B0604020202020204" pitchFamily="34" charset="0"/>
              </a:rPr>
              <a:t>точніше на численних кредитних операціях, за допомогою яких агенти </a:t>
            </a:r>
            <a:r>
              <a:rPr lang="uk-UA" alt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наділяють людину (або предмет) рівно такою владою, яку вони за ним визнають</a:t>
            </a:r>
            <a:r>
              <a:rPr lang="uk-UA" altLang="uk-U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uk-UA" altLang="uk-UA" sz="3000" b="1" dirty="0">
                <a:latin typeface="Arial" panose="020B0604020202020204" pitchFamily="34" charset="0"/>
                <a:cs typeface="Arial" panose="020B0604020202020204" pitchFamily="34" charset="0"/>
              </a:rPr>
              <a:t>Це індивідуальне надбання, яке втім може бути делегованим від певної інституції (партії)</a:t>
            </a:r>
          </a:p>
          <a:p>
            <a:pPr eaLnBrk="1" hangingPunct="1"/>
            <a:endParaRPr lang="uk-UA" altLang="uk-UA" sz="3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title"/>
          </p:nvPr>
        </p:nvSpPr>
        <p:spPr>
          <a:xfrm>
            <a:off x="1805241" y="116632"/>
            <a:ext cx="7056784" cy="1281112"/>
          </a:xfrm>
        </p:spPr>
        <p:txBody>
          <a:bodyPr/>
          <a:lstStyle/>
          <a:p>
            <a:pPr eaLnBrk="1" hangingPunct="1"/>
            <a:r>
              <a:rPr lang="uk-UA" altLang="uk-UA" sz="3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Роберт Патнем</a:t>
            </a:r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соціальний капітал</a:t>
            </a:r>
          </a:p>
        </p:txBody>
      </p:sp>
      <p:sp>
        <p:nvSpPr>
          <p:cNvPr id="66563" name="Rectangle 10"/>
          <p:cNvSpPr>
            <a:spLocks noGrp="1" noChangeArrowheads="1"/>
          </p:cNvSpPr>
          <p:nvPr>
            <p:ph idx="1"/>
          </p:nvPr>
        </p:nvSpPr>
        <p:spPr>
          <a:xfrm>
            <a:off x="1805241" y="1628800"/>
            <a:ext cx="6048672" cy="4320480"/>
          </a:xfrm>
        </p:spPr>
        <p:txBody>
          <a:bodyPr/>
          <a:lstStyle/>
          <a:p>
            <a:pPr eaLnBrk="1" hangingPunct="1"/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соціальні мережі</a:t>
            </a:r>
          </a:p>
          <a:p>
            <a:pPr eaLnBrk="1" hangingPunct="1"/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 взаємності</a:t>
            </a:r>
          </a:p>
          <a:p>
            <a:pPr eaLnBrk="1" hangingPunct="1"/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довіра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автори додають </a:t>
            </a:r>
          </a:p>
          <a:p>
            <a:pPr eaLnBrk="1" hangingPunct="1"/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навички колективних дій</a:t>
            </a:r>
          </a:p>
          <a:p>
            <a:pPr eaLnBrk="1" hangingPunct="1"/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відповідальність</a:t>
            </a:r>
            <a:endParaRPr lang="uk-UA" altLang="uk-UA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A2B3FA55-E635-4512-A519-9968358F7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212278"/>
            <a:ext cx="7793037" cy="695325"/>
          </a:xfrm>
        </p:spPr>
        <p:txBody>
          <a:bodyPr/>
          <a:lstStyle/>
          <a:p>
            <a:r>
              <a:rPr lang="uk-UA" altLang="uk-UA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Соціальний капітал і політика</a:t>
            </a:r>
          </a:p>
        </p:txBody>
      </p:sp>
      <p:grpSp>
        <p:nvGrpSpPr>
          <p:cNvPr id="136204" name="Group 12">
            <a:extLst>
              <a:ext uri="{FF2B5EF4-FFF2-40B4-BE49-F238E27FC236}">
                <a16:creationId xmlns:a16="http://schemas.microsoft.com/office/drawing/2014/main" id="{D2D67D16-489A-417B-9F54-A53D25F2D756}"/>
              </a:ext>
            </a:extLst>
          </p:cNvPr>
          <p:cNvGrpSpPr>
            <a:grpSpLocks/>
          </p:cNvGrpSpPr>
          <p:nvPr/>
        </p:nvGrpSpPr>
        <p:grpSpPr bwMode="auto">
          <a:xfrm>
            <a:off x="349383" y="1484784"/>
            <a:ext cx="8712968" cy="4248472"/>
            <a:chOff x="1296" y="6677"/>
            <a:chExt cx="9939" cy="3888"/>
          </a:xfrm>
        </p:grpSpPr>
        <p:sp>
          <p:nvSpPr>
            <p:cNvPr id="136205" name="Oval 13">
              <a:extLst>
                <a:ext uri="{FF2B5EF4-FFF2-40B4-BE49-F238E27FC236}">
                  <a16:creationId xmlns:a16="http://schemas.microsoft.com/office/drawing/2014/main" id="{EC8A7ADD-1E53-44F2-83AC-9D4C680E1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6677"/>
              <a:ext cx="5616" cy="38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6206" name="Rectangle 14">
              <a:extLst>
                <a:ext uri="{FF2B5EF4-FFF2-40B4-BE49-F238E27FC236}">
                  <a16:creationId xmlns:a16="http://schemas.microsoft.com/office/drawing/2014/main" id="{303B2254-50B7-4454-8CDA-CCF047025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7414"/>
              <a:ext cx="4032" cy="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Функціонування політичних інститутів</a:t>
              </a:r>
            </a:p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↑</a:t>
              </a:r>
            </a:p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участь (вимоги та підтримка)</a:t>
              </a:r>
            </a:p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↑</a:t>
              </a:r>
            </a:p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громадянські чесноти, довіра</a:t>
              </a:r>
            </a:p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↑</a:t>
              </a:r>
            </a:p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громадяни</a:t>
              </a:r>
            </a:p>
            <a:p>
              <a:pPr algn="ctr"/>
              <a:endParaRPr lang="uk-UA" altLang="uk-UA" sz="1600" b="1" dirty="0">
                <a:solidFill>
                  <a:srgbClr val="00008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uk-UA" altLang="uk-UA" sz="1600" b="1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п о л і т и ч н а   с ф е р а</a:t>
              </a:r>
              <a:endParaRPr lang="uk-UA" altLang="uk-UA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36207" name="Rectangle 15">
              <a:extLst>
                <a:ext uri="{FF2B5EF4-FFF2-40B4-BE49-F238E27FC236}">
                  <a16:creationId xmlns:a16="http://schemas.microsoft.com/office/drawing/2014/main" id="{ABF8E6A7-8A18-4410-B097-B7D836B69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" y="7414"/>
              <a:ext cx="3888" cy="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Цивільні громади, асоціативне життя</a:t>
              </a:r>
            </a:p>
            <a:p>
              <a:pPr algn="ctr"/>
              <a:r>
                <a:rPr lang="uk-UA" altLang="uk-UA" sz="16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 </a:t>
              </a:r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↓</a:t>
              </a:r>
            </a:p>
            <a:p>
              <a:pPr algn="ctr"/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мережі взаємодій  та спілкування</a:t>
              </a:r>
            </a:p>
            <a:p>
              <a:pPr algn="ctr"/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 ↓</a:t>
              </a:r>
            </a:p>
            <a:p>
              <a:pPr algn="ctr"/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довіра та інші норми взаємності</a:t>
              </a:r>
            </a:p>
            <a:p>
              <a:pPr algn="ctr"/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 ↓</a:t>
              </a:r>
            </a:p>
            <a:p>
              <a:pPr algn="ctr"/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навички колективних дій</a:t>
              </a:r>
            </a:p>
            <a:p>
              <a:pPr algn="ctr"/>
              <a:endParaRPr lang="uk-UA" altLang="uk-UA" sz="1600" b="1" dirty="0">
                <a:solidFill>
                  <a:srgbClr val="00800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uk-UA" altLang="uk-UA" sz="16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г р о м а д я н с ь к е  с у с п і л ь с т в о</a:t>
              </a:r>
              <a:endParaRPr lang="uk-UA" altLang="uk-UA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36208" name="Oval 16">
              <a:extLst>
                <a:ext uri="{FF2B5EF4-FFF2-40B4-BE49-F238E27FC236}">
                  <a16:creationId xmlns:a16="http://schemas.microsoft.com/office/drawing/2014/main" id="{58D5BA64-2F03-471B-A991-B01FEF095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" y="6677"/>
              <a:ext cx="5616" cy="38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6209" name="Freeform 17">
              <a:extLst>
                <a:ext uri="{FF2B5EF4-FFF2-40B4-BE49-F238E27FC236}">
                  <a16:creationId xmlns:a16="http://schemas.microsoft.com/office/drawing/2014/main" id="{C9D5F5AC-4276-494D-A120-1C8E96215E4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891" y="6996"/>
              <a:ext cx="5040" cy="432"/>
            </a:xfrm>
            <a:custGeom>
              <a:avLst/>
              <a:gdLst>
                <a:gd name="T0" fmla="*/ 5040 w 5040"/>
                <a:gd name="T1" fmla="*/ 0 h 576"/>
                <a:gd name="T2" fmla="*/ 5040 w 5040"/>
                <a:gd name="T3" fmla="*/ 576 h 576"/>
                <a:gd name="T4" fmla="*/ 0 w 5040"/>
                <a:gd name="T5" fmla="*/ 576 h 576"/>
                <a:gd name="T6" fmla="*/ 0 w 504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0" h="576">
                  <a:moveTo>
                    <a:pt x="5040" y="0"/>
                  </a:moveTo>
                  <a:lnTo>
                    <a:pt x="5040" y="576"/>
                  </a:ln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6210" name="Freeform 18">
              <a:extLst>
                <a:ext uri="{FF2B5EF4-FFF2-40B4-BE49-F238E27FC236}">
                  <a16:creationId xmlns:a16="http://schemas.microsoft.com/office/drawing/2014/main" id="{178A4668-076E-4C82-8907-D6CA7467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9732"/>
              <a:ext cx="5040" cy="432"/>
            </a:xfrm>
            <a:custGeom>
              <a:avLst/>
              <a:gdLst>
                <a:gd name="T0" fmla="*/ 5040 w 5040"/>
                <a:gd name="T1" fmla="*/ 0 h 576"/>
                <a:gd name="T2" fmla="*/ 5040 w 5040"/>
                <a:gd name="T3" fmla="*/ 576 h 576"/>
                <a:gd name="T4" fmla="*/ 0 w 5040"/>
                <a:gd name="T5" fmla="*/ 576 h 576"/>
                <a:gd name="T6" fmla="*/ 0 w 5040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0" h="576">
                  <a:moveTo>
                    <a:pt x="5040" y="0"/>
                  </a:moveTo>
                  <a:lnTo>
                    <a:pt x="5040" y="576"/>
                  </a:ln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6211" name="Text Box 19">
              <a:extLst>
                <a:ext uri="{FF2B5EF4-FFF2-40B4-BE49-F238E27FC236}">
                  <a16:creationId xmlns:a16="http://schemas.microsoft.com/office/drawing/2014/main" id="{C7569357-1E0F-4D1A-94AC-E42DDE5B4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" y="8064"/>
              <a:ext cx="1440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uk-UA" altLang="uk-UA" sz="2800" b="1">
                  <a:sym typeface="Webdings" panose="05030102010509060703" pitchFamily="18" charset="2"/>
                </a:rPr>
                <a:t></a:t>
              </a:r>
              <a:endParaRPr lang="uk-UA" altLang="uk-UA" sz="2800"/>
            </a:p>
            <a:p>
              <a:r>
                <a:rPr lang="uk-UA" altLang="uk-UA" sz="2800" b="1">
                  <a:sym typeface="Webdings" panose="05030102010509060703" pitchFamily="18" charset="2"/>
                </a:rPr>
                <a:t></a:t>
              </a:r>
              <a:endParaRPr lang="uk-UA" altLang="uk-UA" sz="2800" b="1"/>
            </a:p>
            <a:p>
              <a:endParaRPr lang="uk-UA" altLang="uk-UA" b="1"/>
            </a:p>
          </p:txBody>
        </p:sp>
      </p:grpSp>
      <p:sp>
        <p:nvSpPr>
          <p:cNvPr id="136213" name="Text Box 21">
            <a:extLst>
              <a:ext uri="{FF2B5EF4-FFF2-40B4-BE49-F238E27FC236}">
                <a16:creationId xmlns:a16="http://schemas.microsoft.com/office/drawing/2014/main" id="{CDACD675-3CED-406F-AFA1-D91F77BD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67" y="193453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 alt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1C2614A-F197-49BF-918C-5855B4280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173838"/>
            <a:ext cx="7273156" cy="95090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Соціальний капітал і сфера публічного врядування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AC8AFC9-368B-43FE-9A54-DD95355665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24" y="1316376"/>
            <a:ext cx="7777163" cy="551723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 3" panose="05040102010807070707" pitchFamily="18" charset="2"/>
              <a:buNone/>
              <a:defRPr/>
            </a:pPr>
            <a:r>
              <a:rPr lang="uk-UA" altLang="uk-UA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СК ефективно впливав на політичну сферу, потрібно щоб була не лише соціальна, а й політична довіра (ПД). А вона залежить від того, 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uk-UA" altLang="uk-UA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наскільки ефективно чи неефективно діють закони та уряди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uk-UA" altLang="uk-UA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яким є рівень легітимності останніх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 3" panose="05040102010807070707" pitchFamily="18" charset="2"/>
              <a:buNone/>
              <a:defRPr/>
            </a:pPr>
            <a:r>
              <a:rPr lang="uk-UA" altLang="uk-UA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також: якою мірою сформований ПК не лише на індивідуальному, а й на суспільному рівні: 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uk-UA" altLang="uk-UA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виникла ця своєрідна </a:t>
            </a:r>
            <a:r>
              <a:rPr lang="uk-UA" altLang="uk-UA" sz="2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невидима "субстанція"; це </a:t>
            </a:r>
            <a:r>
              <a:rPr lang="uk-UA" altLang="uk-UA" sz="2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"колективне несвідоме", </a:t>
            </a:r>
            <a:r>
              <a:rPr lang="uk-UA" altLang="uk-UA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яке спонукає людей скоріше вірити лідерам, ніж не вірити їм</a:t>
            </a:r>
            <a:br>
              <a:rPr lang="uk-UA" altLang="uk-UA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altLang="uk-UA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92387C1-169C-4A16-9826-AD17D7778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260351"/>
            <a:ext cx="7416800" cy="79238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політичного капіталу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B36B2C21-A376-4356-B8B9-210F6F2F50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47813" y="1052737"/>
            <a:ext cx="3600450" cy="55449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uk-UA" sz="2400" b="1" i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репутаційний</a:t>
            </a:r>
            <a:r>
              <a:rPr lang="uk-UA" altLang="uk-UA" sz="2400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переконливість</a:t>
            </a:r>
            <a:r>
              <a:rPr lang="en-US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 особиста здатність викликати довіру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надійність і відповідальність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накопичується при послідовному дотриманні політиком певних політичних та ідеологічних позицій, чесності 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B420A495-5695-4AAF-87FE-0748381B352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508625" y="1052738"/>
            <a:ext cx="3455988" cy="54718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uk-UA" sz="2400" b="1" i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представницький</a:t>
            </a:r>
            <a:r>
              <a:rPr lang="uk-UA" altLang="uk-UA" sz="2400" i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впливовість лідера при прийнятті рішень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уміння домагатись успіхів виробленої під його керівництвом публічної політики</a:t>
            </a:r>
            <a:endParaRPr lang="uk-UA" altLang="uk-UA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накопичується з віком, досвідом, завдяки професійній підготовці та тривалій службі на керівних посадах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98438"/>
            <a:ext cx="7632848" cy="1281112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Поняття політичного капіталу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45026C-7C24-42EC-B040-198ACB5EE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499" y="1628800"/>
            <a:ext cx="8136830" cy="43204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– це таке (комунікативне) надбання окремих політиків, політичних інституцій і політичного класу, яке виникає у їхній взаємодії з суспільством, коли кожна сторона робить свій внесок – інвестує в політичний капітал, внаслідок чого виникає довіра до політиків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E6590-3DFD-4F11-8792-A5407222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188640"/>
            <a:ext cx="7488831" cy="792088"/>
          </a:xfrm>
        </p:spPr>
        <p:txBody>
          <a:bodyPr/>
          <a:lstStyle/>
          <a:p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 політичного капіталу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B2ABA4-4A2D-493F-8342-BC41FD5E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7" y="980728"/>
            <a:ext cx="7668344" cy="58772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Інвестиція громадян – це наявність соціального капіталу, ЗДАТНІСТЬ ДОВІРЯТИ, яка формується в соцієтальних мережах довіри, проте не завжди переходить у довіру до політиків;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Інвестиція зі сторони політиків – це  їхня надійність (</a:t>
            </a:r>
            <a:r>
              <a:rPr lang="en-US" alt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</a:t>
            </a:r>
            <a:r>
              <a:rPr lang="uk-UA" alt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і відповідальність, правдивість, дотримання слова, і здатність ЕФЕКТИВНО ПРОВОДИТИ ПУБЛІЧНУ ПОЛІТИКУ  </a:t>
            </a:r>
            <a:r>
              <a:rPr lang="uk-UA" altLang="uk-UA" sz="2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(репутаційні і представницькі якості)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552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788888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і роль ПК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08962" cy="4997450"/>
          </a:xfrm>
        </p:spPr>
        <p:txBody>
          <a:bodyPr/>
          <a:lstStyle/>
          <a:p>
            <a:pPr eaLnBrk="1" hangingPunct="1"/>
            <a:r>
              <a:rPr lang="uk-UA" alt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Виникнення на стику ГС і держави, соціуму і політикуму</a:t>
            </a:r>
          </a:p>
          <a:p>
            <a:pPr eaLnBrk="1" hangingPunct="1"/>
            <a:r>
              <a:rPr lang="uk-UA" alt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Важливість співучасті обох сторін у його творенні</a:t>
            </a:r>
          </a:p>
          <a:p>
            <a:pPr eaLnBrk="1" hangingPunct="1"/>
            <a:r>
              <a:rPr lang="uk-UA" alt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Здатний до накопичення і навіть переходу на рівень політичної культури</a:t>
            </a:r>
          </a:p>
          <a:p>
            <a:pPr eaLnBrk="1" hangingPunct="1"/>
            <a:r>
              <a:rPr lang="uk-UA" alt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Виконує роль резервуара, який забезпечує тенденцію (схильність) до тяглості, спадкоємності політичної довіри,  вироблення в суспільстві </a:t>
            </a:r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презумпції довіри </a:t>
            </a:r>
            <a:r>
              <a:rPr lang="uk-UA" alt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(або навпаки)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860896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лекції:</a:t>
            </a:r>
          </a:p>
        </p:txBody>
      </p:sp>
      <p:sp>
        <p:nvSpPr>
          <p:cNvPr id="50179" name="Місце для вмісту 2"/>
          <p:cNvSpPr>
            <a:spLocks noGrp="1"/>
          </p:cNvSpPr>
          <p:nvPr>
            <p:ph idx="1"/>
          </p:nvPr>
        </p:nvSpPr>
        <p:spPr>
          <a:xfrm>
            <a:off x="1331641" y="1628774"/>
            <a:ext cx="7704856" cy="4752553"/>
          </a:xfrm>
        </p:spPr>
        <p:txBody>
          <a:bodyPr/>
          <a:lstStyle/>
          <a:p>
            <a:pPr eaLnBrk="1" hangingPunct="1">
              <a:buFont typeface="Century Gothic" panose="020B0502020202020204" pitchFamily="34" charset="0"/>
              <a:buAutoNum type="arabicPeriod"/>
            </a:pPr>
            <a:r>
              <a:rPr lang="uk-UA" alt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Завдання публічного лідерства в епоху мереж, НПВ та НПМ</a:t>
            </a:r>
          </a:p>
          <a:p>
            <a:pPr eaLnBrk="1" hangingPunct="1">
              <a:buFont typeface="Century Gothic" panose="020B0502020202020204" pitchFamily="34" charset="0"/>
              <a:buAutoNum type="arabicPeriod"/>
            </a:pPr>
            <a:r>
              <a:rPr lang="uk-UA" alt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Типи сучасного лідерства та їх придатність для умов України</a:t>
            </a:r>
          </a:p>
          <a:p>
            <a:pPr eaLnBrk="1" hangingPunct="1">
              <a:buFont typeface="Century Gothic" panose="020B0502020202020204" pitchFamily="34" charset="0"/>
              <a:buAutoNum type="arabicPeriod"/>
            </a:pPr>
            <a:r>
              <a:rPr lang="uk-UA" alt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Лідерство і довіра (формування політичного й управлінського капіталу)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751CEF7-C500-4EE4-9019-3C57B53ED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488238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4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політичного капіталу – шлях до конфліктів і революцій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7561263" cy="54006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Демократія і Майдани </a:t>
            </a:r>
          </a:p>
        </p:txBody>
      </p:sp>
      <p:pic>
        <p:nvPicPr>
          <p:cNvPr id="7680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1800"/>
            <a:ext cx="3783012" cy="2836863"/>
          </a:xfrm>
          <a:noFill/>
        </p:spPr>
      </p:pic>
      <p:sp>
        <p:nvSpPr>
          <p:cNvPr id="22532" name="Rectangle 9">
            <a:extLst>
              <a:ext uri="{FF2B5EF4-FFF2-40B4-BE49-F238E27FC236}">
                <a16:creationId xmlns:a16="http://schemas.microsoft.com/office/drawing/2014/main" id="{5A3B1A22-FAC6-4059-AE17-7AA2B5F0A65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900113" y="4668838"/>
            <a:ext cx="7772400" cy="19288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Демократія – це така форма політичного устрою </a:t>
            </a:r>
            <a:r>
              <a:rPr lang="ru-RU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конституції</a:t>
            </a:r>
            <a:r>
              <a:rPr lang="ru-RU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яка робить можливою</a:t>
            </a:r>
            <a:r>
              <a:rPr lang="uk-UA" alt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АДАПТАЦІЮ УРЯДУ ДО БАЖАНЬ КЕРОВАНИХ без насильницької боротьби</a:t>
            </a:r>
            <a:r>
              <a:rPr lang="ru-RU" alt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alt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(Людвіг фон </a:t>
            </a:r>
            <a:r>
              <a:rPr lang="uk-UA" altLang="uk-UA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Мізес</a:t>
            </a:r>
            <a:r>
              <a:rPr lang="uk-UA" alt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 42)</a:t>
            </a:r>
            <a:r>
              <a:rPr lang="uk-UA" alt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uk-UA" alt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38455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14325"/>
            <a:ext cx="7560840" cy="1285875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Демократія як ДИСКУРС і ДЕЛІБЕРАЦІЯ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00200"/>
            <a:ext cx="8219256" cy="5068888"/>
          </a:xfrm>
        </p:spPr>
        <p:txBody>
          <a:bodyPr/>
          <a:lstStyle/>
          <a:p>
            <a:pPr eaLnBrk="1" hangingPunct="1"/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«…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режим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демократичним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тій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мірі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політичні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відносини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відповідної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її громадянами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будуються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широких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рівноправних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захищених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взаємно зобов'язуючих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процедурах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обговорення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демократизація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режиму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такого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роду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обговорень;  і навпаки – де-демократизація – це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рух убік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відмови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обговорень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у зворотному напрямі»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2800" b="1" dirty="0">
                <a:solidFill>
                  <a:srgbClr val="C00000"/>
                </a:solidFill>
              </a:rPr>
              <a:t>Charles</a:t>
            </a:r>
            <a:r>
              <a:rPr lang="uk-UA" altLang="uk-UA" sz="2800" b="1" dirty="0">
                <a:solidFill>
                  <a:srgbClr val="C00000"/>
                </a:solidFill>
              </a:rPr>
              <a:t> </a:t>
            </a:r>
            <a:r>
              <a:rPr lang="en-US" altLang="uk-UA" sz="2800" b="1" dirty="0">
                <a:solidFill>
                  <a:srgbClr val="C00000"/>
                </a:solidFill>
              </a:rPr>
              <a:t>Tilly</a:t>
            </a:r>
            <a:r>
              <a:rPr lang="en-US" altLang="uk-UA" sz="2800" b="1" dirty="0"/>
              <a:t>. </a:t>
            </a:r>
            <a:endParaRPr lang="uk-UA" alt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788888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робити? (1)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600200"/>
            <a:ext cx="7489081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Довіра стане стійкою, коли вона буде базуватись на політичному капіталі. </a:t>
            </a:r>
          </a:p>
          <a:p>
            <a:pPr marL="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ПК є чинником політичної стабільності, бо утворюється шляхом накопичення позитивних ставлень і взаємодій  двох сторін – суспільства і політичних акторів (та управлінців) упродовж тривалого часу.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Отже, політичні діячі (держава) повинні СПРИЯТИ формуванню політичного капіталу</a:t>
            </a:r>
            <a:endParaRPr lang="uk-UA" alt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49275"/>
            <a:ext cx="6589713" cy="755650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робити? (2</a:t>
            </a:r>
            <a:r>
              <a:rPr lang="ru-RU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uk-UA" sz="40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	У громадян має з’явитись, а потім і закріпитись </a:t>
            </a:r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 і здатність довіряти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усім, у тому числі й владі (</a:t>
            </a:r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презумпція довіри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	Ці якості можуть виникнути в умовах значних (достатніх, критично необхідних) накопичень СК.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	СК формується у мережах довіри громадянського суспільства, розвитку яких </a:t>
            </a:r>
            <a:r>
              <a:rPr lang="uk-UA" altLang="uk-U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має сприяти.</a:t>
            </a:r>
            <a:endParaRPr lang="uk-UA" alt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860425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робити? (3)</a:t>
            </a:r>
            <a:endParaRPr lang="uk-UA" altLang="uk-UA" sz="4000" b="1" dirty="0">
              <a:solidFill>
                <a:srgbClr val="8080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65744"/>
            <a:ext cx="7850832" cy="505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У політиків та управлінців на індивідуальній основі і в середовищі політичного класу загалом мають сформуватися </a:t>
            </a:r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стереотипи поведінки, здатні формувати особистісний ПК та АК</a:t>
            </a: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, який стане надбанням суспільства (не лише цих публічних діячів, а й тих, що прийдуть у публічну владу згодом)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Поступово суспільство дійде до інституціалізації цього капіталу через нові партії та управлінські інституції..</a:t>
            </a:r>
            <a:r>
              <a:rPr lang="uk-UA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6589712" cy="619472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solidFill>
                  <a:srgbClr val="808000"/>
                </a:solidFill>
              </a:rPr>
              <a:t>Що робити? (4)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071562" y="1196752"/>
            <a:ext cx="7892926" cy="544376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Щоденно доносити до свідомості наших політиків та управлінців, чим є публічне врядування й адміністрування за демократії: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Демократія - це відкрите обговорення, неперервна </a:t>
            </a:r>
            <a:r>
              <a:rPr lang="uk-UA" alt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деліберація</a:t>
            </a:r>
            <a:r>
              <a:rPr lang="uk-UA" altLang="uk-UA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alt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кулуарних домовлянь </a:t>
            </a:r>
            <a:r>
              <a:rPr lang="uk-UA" altLang="uk-UA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неформальної інституції;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alt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респонсивність</a:t>
            </a:r>
            <a:r>
              <a:rPr lang="uk-UA" altLang="uk-UA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пристосування до волі народу (а не навпаки)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860425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solidFill>
                  <a:srgbClr val="808000"/>
                </a:solidFill>
              </a:rPr>
              <a:t>Що робити? (5)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D4AC70-1782-4743-8D86-8013315A2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40768"/>
            <a:ext cx="7772400" cy="532832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altLang="uk-UA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Осередкам громадянського суспільства використовувати усі засоби тиску на владу і всі засоби інформування суспільства (просвіти ширшого загалу), щодо необхідності жити по-правді.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alt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Нетерпимість до неправди </a:t>
            </a:r>
            <a:r>
              <a:rPr lang="uk-UA" altLang="uk-UA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будь-якій сфері і на будь-якому рівні має стати правилом нашого життя.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altLang="uk-UA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Мовчазна культура завжди </a:t>
            </a:r>
            <a:r>
              <a:rPr lang="uk-UA" altLang="uk-UA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супровод</a:t>
            </a:r>
            <a:r>
              <a:rPr lang="uk-UA" altLang="uk-UA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-жувала і супроводжує патронажно-</a:t>
            </a:r>
            <a:r>
              <a:rPr lang="uk-UA" altLang="uk-UA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клієтельні</a:t>
            </a:r>
            <a:r>
              <a:rPr lang="uk-UA" altLang="uk-UA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стосунки, за якими ховається нерівність, незахищеність та корупція.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104" y="623888"/>
            <a:ext cx="6525296" cy="717550"/>
          </a:xfrm>
        </p:spPr>
        <p:txBody>
          <a:bodyPr/>
          <a:lstStyle/>
          <a:p>
            <a:pPr eaLnBrk="1" hangingPunct="1"/>
            <a:r>
              <a:rPr lang="uk-UA" altLang="uk-UA" sz="4400" b="1" dirty="0">
                <a:solidFill>
                  <a:srgbClr val="808000"/>
                </a:solidFill>
              </a:rPr>
              <a:t>Правда і довіра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1D30FA4-9C87-427D-9F2B-17073398A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50213" cy="4924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Правда і довіра – прямо пов’язані речі. Маємо сьогодні це не лише усвідомити, а й покласти в основу своєї діяльності.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цього є дуже гарна спонука: брехня, неправда, лукавство</a:t>
            </a:r>
            <a:r>
              <a:rPr lang="uk-UA" altLang="uk-UA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суспільних справах – це путінська Росія; правда, відвертість, діалог – такою має стати  </a:t>
            </a:r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післямайданна Україна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FBBCA-8685-4E3F-A93F-9FBCED93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58112"/>
            <a:ext cx="7560840" cy="788666"/>
          </a:xfrm>
        </p:spPr>
        <p:txBody>
          <a:bodyPr/>
          <a:lstStyle/>
          <a:p>
            <a:r>
              <a:rPr lang="uk-UA" sz="3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 для роздумів і дискусії:</a:t>
            </a:r>
            <a:endParaRPr lang="uk-UA" sz="3200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0D49C5-D7A3-4D61-997A-20D78AD7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764704"/>
            <a:ext cx="7848872" cy="609329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якими типами лідерства найчастіше доводиться зустрічатися в сфері публічного врядування в Україні? </a:t>
            </a:r>
          </a:p>
          <a:p>
            <a:pPr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 типу лідером Ви себе відчуваєте або хотіли би стати?  </a:t>
            </a:r>
          </a:p>
          <a:p>
            <a:pPr>
              <a:buFont typeface="+mj-lt"/>
              <a:buAutoNum type="arabicPeriod"/>
            </a:pPr>
            <a:r>
              <a:rPr lang="uk-UA" altLang="uk-UA" sz="24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така низька довіра до владних інституцій та осіб при владі в Україні?</a:t>
            </a:r>
          </a:p>
          <a:p>
            <a:pPr>
              <a:buFont typeface="+mj-lt"/>
              <a:buAutoNum type="arabicPeriod"/>
            </a:pPr>
            <a:r>
              <a:rPr lang="uk-UA" altLang="uk-UA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Чи </a:t>
            </a: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може, а якщо може, то як, соціальний капітал, що формується в окремих громадах, передаватися на загально-суспільний рівень і впливати на політику</a:t>
            </a:r>
            <a:r>
              <a:rPr lang="en-US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та публічне управління?</a:t>
            </a:r>
          </a:p>
          <a:p>
            <a:pPr>
              <a:buFont typeface="+mj-lt"/>
              <a:buAutoNum type="arabicPeriod"/>
            </a:pPr>
            <a:r>
              <a:rPr lang="uk-UA" alt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Які ваші поради щодо формування політичного та управлінського капіталу в Україні?</a:t>
            </a:r>
          </a:p>
        </p:txBody>
      </p:sp>
    </p:spTree>
    <p:extLst>
      <p:ext uri="{BB962C8B-B14F-4D97-AF65-F5344CB8AC3E}">
        <p14:creationId xmlns:p14="http://schemas.microsoft.com/office/powerpoint/2010/main" val="98136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03263" cy="1868786"/>
          </a:xfrm>
        </p:spPr>
        <p:txBody>
          <a:bodyPr/>
          <a:lstStyle/>
          <a:p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публічного лідерства в Україні в епоху мереж, НПВ та НПМ</a:t>
            </a:r>
            <a:b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>
              <a:solidFill>
                <a:srgbClr val="808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42415" y="2492896"/>
            <a:ext cx="6591985" cy="3600400"/>
          </a:xfrm>
        </p:spPr>
        <p:txBody>
          <a:bodyPr/>
          <a:lstStyle/>
          <a:p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Якими рисами має володіти публічний лідер, щоб він відповідав новій парадигмі публічного управління?</a:t>
            </a:r>
          </a:p>
          <a:p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Які основні завдання публічного лідера в епоху мереж, НПВ та НПМ?</a:t>
            </a:r>
            <a:endParaRPr lang="uk-UA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B5DF1-6AA3-4A74-946C-269B7A46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1591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808000"/>
                </a:solidFill>
              </a:rPr>
              <a:t>Література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011114-18ED-4BE7-9083-C261F02D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0"/>
            <a:ext cx="8047806" cy="57606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Колодій Антоніна. Соціальний і політичний капітал та їх вплив на довіру до публічної влади // Творення простору суспільної довіри в Україні XXI століття : матеріали Міжнародної науково-практичної конференції, Львів, 17-19 лютого 2016 р. – К. : ДВНЗ «Університет банківської справи», 2017. – Доступно: </a:t>
            </a:r>
            <a:r>
              <a:rPr lang="uk-UA" u="sng" dirty="0">
                <a:hlinkClick r:id="rId2"/>
              </a:rPr>
              <a:t>http://political-studies.com/?p=1481</a:t>
            </a:r>
            <a:endParaRPr lang="uk-UA" dirty="0"/>
          </a:p>
          <a:p>
            <a:pPr lvl="0"/>
            <a:r>
              <a:rPr lang="uk-UA" dirty="0"/>
              <a:t>Колодій Антоніна. На шляху до громадянського суспільства. Теоретичні засади й соціокультурні передумови демократичної трансформації в Україні. Монографія. – Львів: Червона Калина, 2002. (про соціальний капітал – с. 77-84).</a:t>
            </a:r>
          </a:p>
          <a:p>
            <a:pPr lvl="0"/>
            <a:r>
              <a:rPr lang="uk-UA" dirty="0"/>
              <a:t>Пекар, Валерій.  Еволюція лідера: від неоліту до ХХІ століття (Інтелект-проект Києво-Могилянської Бізнес-Школи,  20 червня, 2018) –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u="sng" dirty="0">
                <a:hlinkClick r:id="rId3"/>
              </a:rPr>
              <a:t>http://open.kmbs.ua/evolyuciya-lidera-vid-neolitu-do-hhi-stolittya/</a:t>
            </a:r>
            <a:r>
              <a:rPr lang="uk-UA" dirty="0"/>
              <a:t> </a:t>
            </a:r>
          </a:p>
          <a:p>
            <a:pPr lvl="0"/>
            <a:r>
              <a:rPr lang="uk-UA" dirty="0"/>
              <a:t>Ремо Джошуа Купер. Сьоме чуття. Влада, багатство і виживання в епоху мереж (</a:t>
            </a:r>
            <a:r>
              <a:rPr lang="en-US" noProof="1"/>
              <a:t>The Seventh Sense. Power, Fortune and Survival in the Age of Networks). – Вид-во Yakaboo Publishing, </a:t>
            </a:r>
            <a:r>
              <a:rPr lang="uk-UA" dirty="0"/>
              <a:t>2018</a:t>
            </a:r>
            <a:r>
              <a:rPr lang="en-US" dirty="0"/>
              <a:t>.</a:t>
            </a:r>
            <a:endParaRPr lang="uk-UA" dirty="0"/>
          </a:p>
          <a:p>
            <a:pPr lvl="0"/>
            <a:r>
              <a:rPr lang="uk-UA" dirty="0"/>
              <a:t>Розвиток лідерства на державній службі в контексті «належного врядування» (автор не </a:t>
            </a:r>
            <a:r>
              <a:rPr lang="uk-UA" dirty="0" err="1"/>
              <a:t>вказ</a:t>
            </a:r>
            <a:r>
              <a:rPr lang="uk-UA" dirty="0"/>
              <a:t>.) –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u="sng" dirty="0">
                <a:hlinkClick r:id="rId4"/>
              </a:rPr>
              <a:t>http://academy.gov.ua/doc/koment-inter_prezident/2014/koment_iner_prezident_2014_07_03.pdf</a:t>
            </a:r>
            <a:endParaRPr lang="uk-UA" dirty="0"/>
          </a:p>
          <a:p>
            <a:pPr lvl="0"/>
            <a:r>
              <a:rPr lang="uk-UA" dirty="0"/>
              <a:t>Рівень довіри до суспільних інститутів та електоральні орієнтації громадян України // Центр Разумкова 20 лютого 2019 (дані опитування, проведеного з 7 по 14 лютого 2019 р.) - </a:t>
            </a:r>
            <a:r>
              <a:rPr lang="uk-UA" u="sng" dirty="0">
                <a:hlinkClick r:id="rId5"/>
              </a:rPr>
              <a:t>http://razumkov.org.ua/napriamky/sotsiologichni-doslidzhennia/riven-doviry-do-suspilnykh-instytutiv-ta-elektoralni-oriientatsii-gromadian-ukrainy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20 КНИГ ПРО ЛІДЕРСТВО на сайті інтернет-магазину </a:t>
            </a:r>
            <a:r>
              <a:rPr lang="uk-UA" dirty="0" err="1"/>
              <a:t>yakaboo</a:t>
            </a:r>
            <a:r>
              <a:rPr lang="uk-UA" dirty="0"/>
              <a:t> –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u="sng" dirty="0">
                <a:hlinkClick r:id="rId6"/>
              </a:rPr>
              <a:t>https://blog.yakaboo.ua/pro-liderstvo//</a:t>
            </a:r>
            <a:r>
              <a:rPr lang="uk-UA" dirty="0"/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837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107950"/>
            <a:ext cx="6589712" cy="72072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 лідерства (1)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3" y="836612"/>
            <a:ext cx="8136458" cy="5904755"/>
          </a:xfrm>
        </p:spPr>
        <p:txBody>
          <a:bodyPr/>
          <a:lstStyle/>
          <a:p>
            <a:pPr indent="0" eaLnBrk="1" hangingPunct="1">
              <a:spcBef>
                <a:spcPts val="600"/>
              </a:spcBef>
              <a:defRPr/>
            </a:pPr>
            <a:r>
              <a:rPr lang="uk-UA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«сімейне», 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лідер не відділяє себе від команди, є рівноправним її членом, використовує не владу, а лише авторитет</a:t>
            </a:r>
          </a:p>
          <a:p>
            <a:pPr indent="0" eaLnBrk="1" hangingPunct="1">
              <a:spcBef>
                <a:spcPts val="600"/>
              </a:spcBef>
              <a:defRPr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«вождистське», 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лідер (керівник, начальник) чітко знає, кому що робити, особисто віддає накази і готовий примусити кожного до їх виконання</a:t>
            </a:r>
          </a:p>
          <a:p>
            <a:pPr indent="0" eaLnBrk="1" hangingPunct="1">
              <a:spcBef>
                <a:spcPts val="600"/>
              </a:spcBef>
              <a:defRPr/>
            </a:pPr>
            <a:r>
              <a:rPr lang="uk-UA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«бюрократичне», 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керівник / лідер очолює певну ланку ієрархічної піраміди; його завдання – професійно та добросовісно виконувати свій шматок роботи, передаючи вказівки згори вниз та забезпечуючи рух інформації знизу вгору; він керує не окремими людьми, а процесами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2704B-B838-46DB-8386-EBB1148E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648"/>
            <a:ext cx="6589199" cy="860674"/>
          </a:xfrm>
        </p:spPr>
        <p:txBody>
          <a:bodyPr/>
          <a:lstStyle/>
          <a:p>
            <a:r>
              <a:rPr lang="uk-UA" b="1" dirty="0">
                <a:solidFill>
                  <a:srgbClr val="808000"/>
                </a:solidFill>
              </a:rPr>
              <a:t>Типи лідерства (2)</a:t>
            </a:r>
            <a:endParaRPr lang="uk-UA" dirty="0">
              <a:solidFill>
                <a:srgbClr val="808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85C8B9-F7EB-47BC-A6C8-BBBF4D16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052736"/>
            <a:ext cx="8136904" cy="5616624"/>
          </a:xfrm>
        </p:spPr>
        <p:txBody>
          <a:bodyPr/>
          <a:lstStyle/>
          <a:p>
            <a:pPr marL="252000" indent="0" eaLnBrk="1" hangingPunct="1">
              <a:spcBef>
                <a:spcPts val="600"/>
              </a:spcBef>
              <a:defRPr/>
            </a:pPr>
            <a:r>
              <a:rPr lang="uk-UA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«меритократичне»,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джерелом лідерства є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здібності, </a:t>
            </a:r>
            <a:r>
              <a:rPr lang="uk-UA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кваліфікація та заслуги.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 лідер дорожить не владою, а командою, з якою пов’язаний спільними цінностями та баченням ситуації, однаковим розумінням цілей і завдань. Головне для нього – стратегія та комунікація як серцевина нового управління, що має скоріше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проектний характер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eaLnBrk="1" hangingPunct="1">
              <a:spcBef>
                <a:spcPts val="600"/>
              </a:spcBef>
              <a:defRPr/>
            </a:pP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«мережеве»,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лідер діє як «</a:t>
            </a: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дбайливий садівник”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керує не людьми, не процесами і навіть не проектами, а відносинами у  системі, вибудовуючи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 горизонтальні мережі взаємодії заради досягнення певних цілей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657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FC560-EE04-40FA-ABEC-B776F96D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16632"/>
            <a:ext cx="6589199" cy="788666"/>
          </a:xfrm>
        </p:spPr>
        <p:txBody>
          <a:bodyPr/>
          <a:lstStyle/>
          <a:p>
            <a:r>
              <a:rPr 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 лідерства (3)</a:t>
            </a:r>
            <a:endParaRPr lang="uk-UA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1117AE-A254-4DF0-9D1A-721E618B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923" y="905298"/>
            <a:ext cx="6984776" cy="576064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uk-UA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«провидницьке»</a:t>
            </a:r>
            <a:r>
              <a:rPr lang="uk-UA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лідер діє за порадою Антуана де Сент-Екзюпері: </a:t>
            </a: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«Якщо ти хочеш побудувати корабель, не треба скликати людей, планувати, ділити роботу, діставати інструменти. Треба заразити людей прагненням до неосяжного моря. Тоді вони самі побудують корабель». </a:t>
            </a:r>
          </a:p>
          <a:p>
            <a:pPr indent="0" eaLnBrk="1" hangingPunct="1">
              <a:spcBef>
                <a:spcPts val="600"/>
              </a:spcBef>
              <a:buNone/>
              <a:defRPr/>
            </a:pPr>
            <a:r>
              <a:rPr lang="uk-UA" sz="2400" dirty="0">
                <a:solidFill>
                  <a:schemeClr val="accent2"/>
                </a:solidFill>
              </a:rPr>
              <a:t>Запитання:</a:t>
            </a:r>
          </a:p>
          <a:p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доводилось Вам зустрічатися з лідерством останнього типу? </a:t>
            </a:r>
          </a:p>
          <a:p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досяжний він у публічному управлінні і чи потрібно до нього прагнути?</a:t>
            </a:r>
          </a:p>
        </p:txBody>
      </p:sp>
    </p:spTree>
    <p:extLst>
      <p:ext uri="{BB962C8B-B14F-4D97-AF65-F5344CB8AC3E}">
        <p14:creationId xmlns:p14="http://schemas.microsoft.com/office/powerpoint/2010/main" val="257376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79613" y="188913"/>
            <a:ext cx="6589712" cy="1281112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 і лідер у сфері публічного управління</a:t>
            </a:r>
          </a:p>
        </p:txBody>
      </p:sp>
      <p:sp>
        <p:nvSpPr>
          <p:cNvPr id="52227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470024"/>
            <a:ext cx="7921005" cy="5775399"/>
          </a:xfrm>
        </p:spPr>
        <p:txBody>
          <a:bodyPr/>
          <a:lstStyle/>
          <a:p>
            <a:pPr eaLnBrk="1" hangingPunct="1"/>
            <a:r>
              <a:rPr lang="uk-UA" altLang="uk-UA" sz="2300" b="1" dirty="0">
                <a:latin typeface="Arial" panose="020B0604020202020204" pitchFamily="34" charset="0"/>
                <a:cs typeface="Arial" panose="020B0604020202020204" pitchFamily="34" charset="0"/>
              </a:rPr>
              <a:t>Люди з лідерськими якостями зазвичай намагаються зайняти керівні посади</a:t>
            </a:r>
          </a:p>
          <a:p>
            <a:pPr eaLnBrk="1" hangingPunct="1"/>
            <a:r>
              <a:rPr lang="uk-UA" altLang="uk-UA" sz="2300" b="1" dirty="0">
                <a:latin typeface="Arial" panose="020B0604020202020204" pitchFamily="34" charset="0"/>
                <a:cs typeface="Arial" panose="020B0604020202020204" pitchFamily="34" charset="0"/>
              </a:rPr>
              <a:t>Чому? </a:t>
            </a:r>
          </a:p>
          <a:p>
            <a:pPr eaLnBrk="1" hangingPunct="1"/>
            <a:r>
              <a:rPr lang="uk-UA" altLang="uk-UA" sz="2300" b="1" dirty="0">
                <a:latin typeface="Arial" panose="020B0604020202020204" pitchFamily="34" charset="0"/>
                <a:cs typeface="Arial" panose="020B0604020202020204" pitchFamily="34" charset="0"/>
              </a:rPr>
              <a:t>Бо отримують додаткові, формальні важелі впливу; крім свого власного авторитету зможуть використовувати ще й авторитет посади та пов’язану з нею владу</a:t>
            </a:r>
          </a:p>
          <a:p>
            <a:pPr eaLnBrk="1" hangingPunct="1"/>
            <a:r>
              <a:rPr lang="uk-UA" altLang="uk-UA" sz="2300" b="1" dirty="0">
                <a:latin typeface="Arial" panose="020B0604020202020204" pitchFamily="34" charset="0"/>
                <a:cs typeface="Arial" panose="020B0604020202020204" pitchFamily="34" charset="0"/>
              </a:rPr>
              <a:t>Якщо влада цим і обмежується, то такий </a:t>
            </a:r>
            <a:r>
              <a:rPr lang="uk-UA" altLang="uk-UA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 є формальним лідером</a:t>
            </a:r>
            <a:r>
              <a:rPr lang="uk-UA" altLang="uk-UA" sz="2300" b="1" dirty="0">
                <a:latin typeface="Arial" panose="020B0604020202020204" pitchFamily="34" charset="0"/>
                <a:cs typeface="Arial" panose="020B0604020202020204" pitchFamily="34" charset="0"/>
              </a:rPr>
              <a:t> у власному сенсі слова. </a:t>
            </a:r>
          </a:p>
          <a:p>
            <a:pPr eaLnBrk="1" hangingPunct="1"/>
            <a:r>
              <a:rPr lang="uk-UA" altLang="uk-UA" sz="2300" b="1" dirty="0">
                <a:latin typeface="Arial" panose="020B0604020202020204" pitchFamily="34" charset="0"/>
                <a:cs typeface="Arial" panose="020B0604020202020204" pitchFamily="34" charset="0"/>
              </a:rPr>
              <a:t>Якщо ж вона помножується ще й на його власний, особистісний авторитет, то це вже справжній керівник і лідер водночас, якому забезпечений успіх у роботі.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127875" cy="1244353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Відкритий перелік якостей неформального лідера</a:t>
            </a:r>
          </a:p>
        </p:txBody>
      </p:sp>
      <p:sp>
        <p:nvSpPr>
          <p:cNvPr id="58371" name="Місце для вмісту 2"/>
          <p:cNvSpPr>
            <a:spLocks noGrp="1"/>
          </p:cNvSpPr>
          <p:nvPr>
            <p:ph idx="1"/>
          </p:nvPr>
        </p:nvSpPr>
        <p:spPr>
          <a:xfrm>
            <a:off x="2181449" y="1504703"/>
            <a:ext cx="6638701" cy="5334170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Розвинений інтелект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Цілеспрямованість 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Енергійність та ініціативність 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Компетентність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Впевненість у собі, амбітність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Рішучість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Комунікабельність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Уміння підкоряти людей своїй волі, вести за собою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Здатність викликати довіру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Бажано - виразна зовнішність ???</a:t>
            </a:r>
          </a:p>
        </p:txBody>
      </p:sp>
    </p:spTree>
    <p:extLst>
      <p:ext uri="{BB962C8B-B14F-4D97-AF65-F5344CB8AC3E}">
        <p14:creationId xmlns:p14="http://schemas.microsoft.com/office/powerpoint/2010/main" val="31864621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рокати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2748</TotalTime>
  <Words>2575</Words>
  <Application>Microsoft Office PowerPoint</Application>
  <PresentationFormat>Екран (4:3)</PresentationFormat>
  <Paragraphs>254</Paragraphs>
  <Slides>40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40</vt:i4>
      </vt:variant>
    </vt:vector>
  </HeadingPairs>
  <TitlesOfParts>
    <vt:vector size="54" baseType="lpstr">
      <vt:lpstr>Arial</vt:lpstr>
      <vt:lpstr>Arial Narrow</vt:lpstr>
      <vt:lpstr>Bahnschrift</vt:lpstr>
      <vt:lpstr>Calibri</vt:lpstr>
      <vt:lpstr>Calibri Light</vt:lpstr>
      <vt:lpstr>Century Gothic</vt:lpstr>
      <vt:lpstr>Garamond</vt:lpstr>
      <vt:lpstr>Times New Roman</vt:lpstr>
      <vt:lpstr>Wingdings</vt:lpstr>
      <vt:lpstr>Wingdings 3</vt:lpstr>
      <vt:lpstr>Віхоть</vt:lpstr>
      <vt:lpstr>Природа</vt:lpstr>
      <vt:lpstr>1_Природа</vt:lpstr>
      <vt:lpstr>Тема Office</vt:lpstr>
      <vt:lpstr>Лідерство та довіра як умова успішного врядування </vt:lpstr>
      <vt:lpstr>Презентація PowerPoint</vt:lpstr>
      <vt:lpstr>План лекції:</vt:lpstr>
      <vt:lpstr>Завдання публічного лідерства в Україні в епоху мереж, НПВ та НПМ </vt:lpstr>
      <vt:lpstr>Типи лідерства (1)</vt:lpstr>
      <vt:lpstr>Типи лідерства (2)</vt:lpstr>
      <vt:lpstr>Типи лідерства (3)</vt:lpstr>
      <vt:lpstr>Керівник і лідер у сфері публічного управління</vt:lpstr>
      <vt:lpstr>Відкритий перелік якостей неформального лідера</vt:lpstr>
      <vt:lpstr>Відмінності керівника від лідера</vt:lpstr>
      <vt:lpstr>Wanting More Power, Public Employees Run for Office  (Governing states and localities – www.governing.com)</vt:lpstr>
      <vt:lpstr>Консервативне, реформаторське та революційне лідерство</vt:lpstr>
      <vt:lpstr>Стилі керівництва</vt:lpstr>
      <vt:lpstr>Ефективність стилів керівництва в умовах НПМ та НПМ</vt:lpstr>
      <vt:lpstr>Презентація PowerPoint</vt:lpstr>
      <vt:lpstr>Бути лідером в Україні…</vt:lpstr>
      <vt:lpstr>Падіння довіри до Президентів (публічних лідерів найвищого рангу) </vt:lpstr>
      <vt:lpstr>Довіра до політичних і державних інституцій</vt:lpstr>
      <vt:lpstr>Свіжі дані про політичну довіру від Центру Разумкова</vt:lpstr>
      <vt:lpstr>Свіжі дані про політичну (не)довіру від Центру Разумкова</vt:lpstr>
      <vt:lpstr>П’єр Бурдьє про соціальний капітал</vt:lpstr>
      <vt:lpstr>П’єр Бурдьє про політичний капітал</vt:lpstr>
      <vt:lpstr>Роберт Патнем про соціальний капітал</vt:lpstr>
      <vt:lpstr>Соціальний капітал і політика</vt:lpstr>
      <vt:lpstr>Соціальний капітал і сфера публічного врядування</vt:lpstr>
      <vt:lpstr>Структура політичного капіталу</vt:lpstr>
      <vt:lpstr>Поняття політичного капіталу</vt:lpstr>
      <vt:lpstr>Джерела політичного капіталу</vt:lpstr>
      <vt:lpstr>Особливості і роль ПК</vt:lpstr>
      <vt:lpstr>Відсутність політичного капіталу – шлях до конфліктів і революцій</vt:lpstr>
      <vt:lpstr>Демократія і Майдани </vt:lpstr>
      <vt:lpstr>Демократія як ДИСКУРС і ДЕЛІБЕРАЦІЯ</vt:lpstr>
      <vt:lpstr>Що робити? (1)</vt:lpstr>
      <vt:lpstr>Що робити? (2)</vt:lpstr>
      <vt:lpstr>Що робити? (3)</vt:lpstr>
      <vt:lpstr>Що робити? (4)</vt:lpstr>
      <vt:lpstr>Що робити? (5)</vt:lpstr>
      <vt:lpstr>Правда і довіра</vt:lpstr>
      <vt:lpstr>Питання для роздумів і дискусії:</vt:lpstr>
      <vt:lpstr>Література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Міжрегіональні поділи в Україні і принципи публічного врядування</dc:title>
  <dc:creator>User</dc:creator>
  <cp:lastModifiedBy>Antonina Kolodii</cp:lastModifiedBy>
  <cp:revision>129</cp:revision>
  <dcterms:created xsi:type="dcterms:W3CDTF">2014-11-23T07:03:29Z</dcterms:created>
  <dcterms:modified xsi:type="dcterms:W3CDTF">2019-02-27T19:54:37Z</dcterms:modified>
</cp:coreProperties>
</file>