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  <p:sldMasterId id="2147483718" r:id="rId2"/>
  </p:sldMasterIdLst>
  <p:notesMasterIdLst>
    <p:notesMasterId r:id="rId27"/>
  </p:notesMasterIdLst>
  <p:sldIdLst>
    <p:sldId id="256" r:id="rId3"/>
    <p:sldId id="282" r:id="rId4"/>
    <p:sldId id="265" r:id="rId5"/>
    <p:sldId id="264" r:id="rId6"/>
    <p:sldId id="283" r:id="rId7"/>
    <p:sldId id="258" r:id="rId8"/>
    <p:sldId id="277" r:id="rId9"/>
    <p:sldId id="269" r:id="rId10"/>
    <p:sldId id="257" r:id="rId11"/>
    <p:sldId id="259" r:id="rId12"/>
    <p:sldId id="263" r:id="rId13"/>
    <p:sldId id="260" r:id="rId14"/>
    <p:sldId id="261" r:id="rId15"/>
    <p:sldId id="262" r:id="rId16"/>
    <p:sldId id="274" r:id="rId17"/>
    <p:sldId id="266" r:id="rId18"/>
    <p:sldId id="268" r:id="rId19"/>
    <p:sldId id="267" r:id="rId20"/>
    <p:sldId id="275" r:id="rId21"/>
    <p:sldId id="276" r:id="rId22"/>
    <p:sldId id="271" r:id="rId23"/>
    <p:sldId id="284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1" autoAdjust="0"/>
    <p:restoredTop sz="94674" autoAdjust="0"/>
  </p:normalViewPr>
  <p:slideViewPr>
    <p:cSldViewPr snapToGrid="0">
      <p:cViewPr varScale="1">
        <p:scale>
          <a:sx n="111" d="100"/>
          <a:sy n="111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BCD64-604E-4EB6-A67B-83935934B0E6}" type="datetimeFigureOut">
              <a:rPr lang="uk-UA" smtClean="0"/>
              <a:t>01.03.2019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32EC3-AD05-4C06-91FB-4E045C5CA6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110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32EC3-AD05-4C06-91FB-4E045C5CA6D9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500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Це одне з небагатьох досліджень соцієтальної культури України з достатньо достовірними даними. Див. статтю цих авторів у списку літератури.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32EC3-AD05-4C06-91FB-4E045C5CA6D9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2532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Див. статтю А.В. Ліпенцева в списку літератури.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32EC3-AD05-4C06-91FB-4E045C5CA6D9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4078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32EC3-AD05-4C06-91FB-4E045C5CA6D9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7259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dirty="0"/>
              <a:t>Див. опис цих прикладів у праці </a:t>
            </a:r>
            <a:r>
              <a:rPr lang="en-US" noProof="1"/>
              <a:t>New Public Management: Current Trends and Future Prospects. </a:t>
            </a:r>
            <a:r>
              <a:rPr lang="uk-UA" noProof="1"/>
              <a:t>(список літератури до теми 2).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noProof="1"/>
              <a:t>**</a:t>
            </a:r>
            <a:r>
              <a:rPr lang="uk-UA" dirty="0"/>
              <a:t> див. цитовану статтю А. В. Ліпенцева до даної теми.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32EC3-AD05-4C06-91FB-4E045C5CA6D9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8927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Таблиця з цитованої статті А. В. Ліпенцева (з деякими стилістичними погрішностями, які, сподіваюсь, не завадять зрозуміти суть)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32EC3-AD05-4C06-91FB-4E045C5CA6D9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6693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Продовження таблиці з цитованої статті А. В. Ліпенцева (з деякими стилістичними погрішностями, які, сподіваюсь, не завадять зрозуміти суть)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32EC3-AD05-4C06-91FB-4E045C5CA6D9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82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673B8-7572-4DDB-96B4-4B1799AD2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D12E51C-29E0-45BD-A332-D27246CEA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8AB8907-DCBF-42C4-9E55-BE4EB574A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11AB952-EFAD-4F61-9B2B-95914C01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6BA39F7-BE15-46EE-8BEA-3B2FC298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1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3B09A-F47C-47E3-ABB7-37B00840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6D7798B-B92E-4052-89EB-0BD705346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D80394E-28B0-46B7-B79A-994DF9793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D6A8155-3D74-4748-A4B2-8D17B292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C5E170D-CA4F-4DDA-A92E-7C798118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3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C2BD423-8F4C-4798-B7F7-A13FDAB5F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8696CD5-9793-446A-84BE-D9E29F461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916B42-827F-4163-94AE-5310BC9D3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D6D482-30D6-4572-841D-D58E7D04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B5E4815-714A-4C9E-B310-63E9EF7C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08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96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84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7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36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51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58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49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5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B5E32-75ED-4F7F-BDA6-2386B9B47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FFC2CE-9553-4EBE-9574-3FF3D0A37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9726659-80FF-4AFA-8662-3B3075AA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9D2B2DF-F572-4AE2-85CD-457987FC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ED7C287-8A06-4269-86C3-006F7F280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04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03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89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8265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3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22462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298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62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1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2C9974-7320-4237-94A6-DE2862C72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83113E3-73A7-4907-9E39-36EBBC161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7D79A2A-615C-4480-9A26-6E6111DA2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F06004E-9CC2-47B3-AEC4-327D1A45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688757F-D42B-47B9-8E76-0F9BFB99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8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6C65D-9FF2-420B-AA85-BC8E61B5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59DAA0-55DA-4704-971D-0454168FD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D1782C1-347E-47C5-9BAF-E194133CD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2041CF2-0637-47A7-9C90-87253754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67AC0D2-AD2B-4597-937A-095F4A90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6372AE0-C9ED-43BC-8D5C-48D0D1D5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1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5076A-B47F-448A-BBD2-103B7A339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7CC3127-0C89-48FB-A60A-2BCDCD81A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408C8F5-F6B7-428E-8B74-39562A0BD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E842B00-29C3-4EE3-A60B-5473945F8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E253525-6A06-407E-8752-D178644AD5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F7EFF5A-0249-4C2A-BEDC-951F1EEE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5EB5DF79-A8B0-4F0E-B801-28EBDEA8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DD7F50B0-DDE9-40B9-A143-F3C0BCD51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9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6BCCF7-D0F7-41AA-AC75-295F69BD2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02798AF-3E05-4644-B55A-56BE02DD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B5DFC461-62D1-4D76-8A1A-6099012D8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A1B4FF2-7995-4B24-9B27-F48A53EE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0F93F9C5-4A39-4D2B-849E-0CBE6216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3E996F57-606D-42B8-89A3-93A57A09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5ADE7E3-F4C8-4134-934E-9FA7E027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3B88B-C93B-4D07-A1AD-89BC721D4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DC6ECA-6C07-4AAF-84D9-CD69AB675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F2F8F0A-A65F-4588-ABDE-754F05B85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59C0BCB-F4F5-4977-91B9-A104AC5D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FC96970-DD45-4CE5-AE3D-B89258EF3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A893842-42C7-4501-97F7-2D33E7927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6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4762F3-0E90-42EC-8EBB-42A44A682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19C1DEB-7F04-4643-BC63-43757158F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B7D9E2-1F64-4E26-94A0-3BFAC807C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9BE855D-7233-4CB1-AFF5-3356E8C1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39BE87E-45A6-446C-9419-1854E9C3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CACFF0D-369A-4EAC-8B2E-7920BACD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9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1DA853B6-0822-467E-907F-899AA03A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EDCEEA6-9D22-4ED3-B5C4-CA70C4091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10BC2D7-CEBB-4D99-96EA-286B3751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9B5D150-0A6E-478A-9D71-D76C23064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685A74E-CA3D-4D61-B7A1-E81D7A95F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9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3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tical-studi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uv.gov.ua/portal/Soc_Gum/Apdu/2009_1/index.html" TargetMode="External"/><Relationship Id="rId2" Type="http://schemas.openxmlformats.org/officeDocument/2006/relationships/hyperlink" Target="http://www.ekmair.ukma.edu.ua/handle/123456789/4618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vivacademy.com/vidavnitstvo_1/edu_48/fail/4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rbis-nbuv.gov.ua/cgi-bin/irbis_nbuv/cgiirbis_64.exe?C21COM=2&amp;I21DBN=UJRN&amp;P21DBN=UJRN&amp;IMAGE_FILE_DOWNLOAD=1&amp;Image_file_name=PDF/gejm_2013_2_11.pdf" TargetMode="External"/><Relationship Id="rId2" Type="http://schemas.openxmlformats.org/officeDocument/2006/relationships/hyperlink" Target="http://www.irbis-nbuv.gov.ua/cgi-bin/irbis_nbuv/cgiirbis_64.exe?Z21ID=&amp;I21DBN=UJRN&amp;P21DBN=UJRN&amp;S21STN=1&amp;S21REF=10&amp;S21FMT=JUU_all&amp;C21COM=S&amp;S21CNR=20&amp;S21P01=0&amp;S21P02=0&amp;S21P03=IJ=&amp;S21COLORTERMS=1&amp;S21STR=EJ00013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m.ua/url?sa=t&amp;rct=j&amp;q=&amp;esrc=s&amp;source=web&amp;cd=1&amp;cad=rja&amp;uact=8&amp;ved=2ahUKEwjbusXp89TgAhXJAxAIHXcqD7EQFjAAegQIDBAC&amp;url=https://e-edu.nbu.bg/mod/resource/view.php?id%3D557036&amp;usg=AOvVaw1QbIq32exwfNWmEpZaBdEB" TargetMode="External"/><Relationship Id="rId5" Type="http://schemas.openxmlformats.org/officeDocument/2006/relationships/hyperlink" Target="http://www.geerthofstede.nl/culture$" TargetMode="External"/><Relationship Id="rId4" Type="http://schemas.openxmlformats.org/officeDocument/2006/relationships/hyperlink" Target="http://library.khpg.org/files/docs/123614678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A9968-A3F1-4805-888D-1B5C4E740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4718" y="2446986"/>
            <a:ext cx="9706145" cy="1556456"/>
          </a:xfrm>
        </p:spPr>
        <p:txBody>
          <a:bodyPr>
            <a:normAutofit/>
          </a:bodyPr>
          <a:lstStyle/>
          <a:p>
            <a:r>
              <a:rPr lang="uk-UA" sz="4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Соцієтальна культура та стилі публічного управління</a:t>
            </a:r>
            <a:endParaRPr lang="uk-UA" sz="4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E360E37-E8E2-4EAC-A596-EBA0B26E3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2626" y="4915879"/>
            <a:ext cx="4112139" cy="112628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uk-UA" altLang="uk-UA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Колодій А.Ф., професор, доктор філософських наук</a:t>
            </a:r>
          </a:p>
          <a:p>
            <a:pPr algn="r"/>
            <a:r>
              <a:rPr lang="en-US" altLang="uk-UA" sz="2400" b="1" dirty="0">
                <a:solidFill>
                  <a:srgbClr val="0070C0"/>
                </a:solidFill>
                <a:latin typeface="Arial Narrow" panose="020B0606020202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https://political-studies.com</a:t>
            </a:r>
            <a:endParaRPr lang="uk-UA" altLang="uk-UA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endParaRPr lang="uk-UA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A06ED5-CD52-47FE-A6FD-150AF3319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9805" y="6042162"/>
            <a:ext cx="28279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latin typeface="Arial Narrow" panose="020B0606020202030204" pitchFamily="34" charset="0"/>
              </a:rPr>
              <a:t>22 лютого 2019 р. 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C027A713-D83E-4E2E-8AED-FB43E7CBEEEC}"/>
              </a:ext>
            </a:extLst>
          </p:cNvPr>
          <p:cNvSpPr/>
          <p:nvPr/>
        </p:nvSpPr>
        <p:spPr>
          <a:xfrm>
            <a:off x="2665926" y="515155"/>
            <a:ext cx="60958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uk-UA" altLang="uk-UA" sz="24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НУ «Львівська політехніка»</a:t>
            </a:r>
          </a:p>
          <a:p>
            <a:pPr algn="ctr">
              <a:spcBef>
                <a:spcPct val="0"/>
              </a:spcBef>
            </a:pPr>
            <a:r>
              <a:rPr lang="en-US" sz="2400" noProof="1">
                <a:latin typeface="Bahnschrift" panose="020B0502040204020203" pitchFamily="34" charset="0"/>
              </a:rPr>
              <a:t>Tech StartUp School </a:t>
            </a:r>
            <a:endParaRPr lang="en-US" altLang="uk-UA" sz="2400" b="1" noProof="1">
              <a:solidFill>
                <a:schemeClr val="bg2"/>
              </a:solidFill>
              <a:latin typeface="Bahnschrift" panose="020B0502040204020203" pitchFamily="34" charset="0"/>
            </a:endParaRPr>
          </a:p>
          <a:p>
            <a:pPr algn="ctr">
              <a:spcBef>
                <a:spcPct val="0"/>
              </a:spcBef>
            </a:pPr>
            <a:r>
              <a:rPr lang="uk-UA" altLang="uk-UA" sz="24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Вища школа публічного лідерства</a:t>
            </a:r>
          </a:p>
        </p:txBody>
      </p:sp>
    </p:spTree>
    <p:extLst>
      <p:ext uri="{BB962C8B-B14F-4D97-AF65-F5344CB8AC3E}">
        <p14:creationId xmlns:p14="http://schemas.microsoft.com/office/powerpoint/2010/main" val="807826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6A08E3-CBA0-4347-B635-5222B245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725" y="283335"/>
            <a:ext cx="9811736" cy="715293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Дистанція влади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D6F05DA4-246C-435A-8C81-2199037789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6312"/>
              </p:ext>
            </p:extLst>
          </p:nvPr>
        </p:nvGraphicFramePr>
        <p:xfrm>
          <a:off x="360608" y="1307206"/>
          <a:ext cx="11831392" cy="5550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696">
                  <a:extLst>
                    <a:ext uri="{9D8B030D-6E8A-4147-A177-3AD203B41FA5}">
                      <a16:colId xmlns:a16="http://schemas.microsoft.com/office/drawing/2014/main" val="4178698442"/>
                    </a:ext>
                  </a:extLst>
                </a:gridCol>
                <a:gridCol w="5915696">
                  <a:extLst>
                    <a:ext uri="{9D8B030D-6E8A-4147-A177-3AD203B41FA5}">
                      <a16:colId xmlns:a16="http://schemas.microsoft.com/office/drawing/2014/main" val="3866858102"/>
                    </a:ext>
                  </a:extLst>
                </a:gridCol>
              </a:tblGrid>
              <a:tr h="64040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+mj-lt"/>
                        </a:rPr>
                        <a:t>велика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+mj-lt"/>
                        </a:rPr>
                        <a:t>мала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312595"/>
                  </a:ext>
                </a:extLst>
              </a:tr>
              <a:tr h="815341"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+mj-lt"/>
                        </a:rPr>
                        <a:t>Заперечення керівництву - рідкість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+mj-lt"/>
                        </a:rPr>
                        <a:t>З керівником можна дискутувати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937069"/>
                  </a:ext>
                </a:extLst>
              </a:tr>
              <a:tr h="640404"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+mj-lt"/>
                        </a:rPr>
                        <a:t>Велика кількість рівнів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+mj-lt"/>
                        </a:rPr>
                        <a:t>Відносно мала кількість рівнів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36347"/>
                  </a:ext>
                </a:extLst>
              </a:tr>
              <a:tr h="815341"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+mj-lt"/>
                        </a:rPr>
                        <a:t>Усі працюють в закритих кабінетах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+mj-lt"/>
                        </a:rPr>
                        <a:t>Робочі приміщення відкриті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295659"/>
                  </a:ext>
                </a:extLst>
              </a:tr>
              <a:tr h="815341"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+mj-lt"/>
                        </a:rPr>
                        <a:t>Велика різниця в доходах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>
                          <a:latin typeface="+mj-lt"/>
                        </a:rPr>
                        <a:t>Відносно невелика різниця доходів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7645"/>
                  </a:ext>
                </a:extLst>
              </a:tr>
              <a:tr h="640404"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+mj-lt"/>
                        </a:rPr>
                        <a:t>Наказовий спосіб управління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+mj-lt"/>
                        </a:rPr>
                        <a:t>Управління шляхом узгоджень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416055"/>
                  </a:ext>
                </a:extLst>
              </a:tr>
              <a:tr h="1183559"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+mj-lt"/>
                        </a:rPr>
                        <a:t>Жорсткі вимоги щодо зовнішнього вигляду й поведінки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+mj-lt"/>
                        </a:rPr>
                        <a:t>Немає особливих вимог до зовнішнього вигляду й поведінки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12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246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8F3DA-839D-4A4B-B889-327D6F498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466" y="373488"/>
            <a:ext cx="8911687" cy="643943"/>
          </a:xfrm>
        </p:spPr>
        <p:txBody>
          <a:bodyPr/>
          <a:lstStyle/>
          <a:p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Індивідуалізм / колективізм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B0FE608F-E7E3-486D-91C4-81591113B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028647"/>
              </p:ext>
            </p:extLst>
          </p:nvPr>
        </p:nvGraphicFramePr>
        <p:xfrm>
          <a:off x="1438142" y="1369883"/>
          <a:ext cx="10577847" cy="6100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439">
                  <a:extLst>
                    <a:ext uri="{9D8B030D-6E8A-4147-A177-3AD203B41FA5}">
                      <a16:colId xmlns:a16="http://schemas.microsoft.com/office/drawing/2014/main" val="2620460722"/>
                    </a:ext>
                  </a:extLst>
                </a:gridCol>
                <a:gridCol w="5454408">
                  <a:extLst>
                    <a:ext uri="{9D8B030D-6E8A-4147-A177-3AD203B41FA5}">
                      <a16:colId xmlns:a16="http://schemas.microsoft.com/office/drawing/2014/main" val="810356530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/>
                        <a:t>Високий рівень колективізму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/>
                        <a:t>Високий рівень індивідуалізму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104990"/>
                  </a:ext>
                </a:extLst>
              </a:tr>
              <a:tr h="782668">
                <a:tc>
                  <a:txBody>
                    <a:bodyPr/>
                    <a:lstStyle/>
                    <a:p>
                      <a:r>
                        <a:rPr lang="uk-UA" sz="2400" b="1" noProof="0"/>
                        <a:t>Організація повинна захищати інтереси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/>
                        <a:t>Власні інтереси відстоюються самостійно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288241"/>
                  </a:ext>
                </a:extLst>
              </a:tr>
              <a:tr h="782668">
                <a:tc>
                  <a:txBody>
                    <a:bodyPr/>
                    <a:lstStyle/>
                    <a:p>
                      <a:r>
                        <a:rPr lang="uk-UA" sz="2400" b="1" noProof="0"/>
                        <a:t>Розрахунок на почуття обов'язку і лояльність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 dirty="0"/>
                        <a:t>Функціонування з розрахунком на індивідуальну ініціативу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738943"/>
                  </a:ext>
                </a:extLst>
              </a:tr>
              <a:tr h="782668">
                <a:tc>
                  <a:txBody>
                    <a:bodyPr/>
                    <a:lstStyle/>
                    <a:p>
                      <a:r>
                        <a:rPr lang="uk-UA" sz="2400" b="1" noProof="0" dirty="0"/>
                        <a:t>Відносини важливіше результатів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/>
                        <a:t>Цінується складність і якість виконаної роботи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516250"/>
                  </a:ext>
                </a:extLst>
              </a:tr>
              <a:tr h="782668">
                <a:tc>
                  <a:txBody>
                    <a:bodyPr/>
                    <a:lstStyle/>
                    <a:p>
                      <a:r>
                        <a:rPr lang="uk-UA" sz="2400" b="1" noProof="0" dirty="0"/>
                        <a:t>Робочий процес безконфліктний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noProof="0" dirty="0"/>
                        <a:t>Конфронтація допускається як відкрита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804876"/>
                  </a:ext>
                </a:extLst>
              </a:tr>
              <a:tr h="11305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noProof="0" dirty="0"/>
                        <a:t>Відповідальність лежить на групі</a:t>
                      </a:r>
                      <a:r>
                        <a:rPr lang="uk-UA" sz="2400" b="1" noProof="0"/>
                        <a:t>; клімат </a:t>
                      </a:r>
                      <a:r>
                        <a:rPr lang="uk-UA" sz="2400" b="1" noProof="0" dirty="0"/>
                        <a:t>теплий - один за всіх, всі за одного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noProof="0" dirty="0"/>
                        <a:t>Відповідальність персоніфікована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654338"/>
                  </a:ext>
                </a:extLst>
              </a:tr>
              <a:tr h="675399">
                <a:tc>
                  <a:txBody>
                    <a:bodyPr/>
                    <a:lstStyle/>
                    <a:p>
                      <a:endParaRPr lang="uk-UA" sz="2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991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941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E651FE-8F13-49D6-9664-9AA2040AC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44700"/>
            <a:ext cx="8911687" cy="74697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chemeClr val="accent5">
                    <a:lumMod val="75000"/>
                  </a:schemeClr>
                </a:solidFill>
              </a:rPr>
              <a:t>Уникнення невизначеності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2FB7E222-C43B-4633-9F9B-325B4F8945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722400"/>
              </p:ext>
            </p:extLst>
          </p:nvPr>
        </p:nvGraphicFramePr>
        <p:xfrm>
          <a:off x="1733602" y="1030310"/>
          <a:ext cx="10305534" cy="558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561">
                  <a:extLst>
                    <a:ext uri="{9D8B030D-6E8A-4147-A177-3AD203B41FA5}">
                      <a16:colId xmlns:a16="http://schemas.microsoft.com/office/drawing/2014/main" val="1287821463"/>
                    </a:ext>
                  </a:extLst>
                </a:gridCol>
                <a:gridCol w="5436973">
                  <a:extLst>
                    <a:ext uri="{9D8B030D-6E8A-4147-A177-3AD203B41FA5}">
                      <a16:colId xmlns:a16="http://schemas.microsoft.com/office/drawing/2014/main" val="2430669292"/>
                    </a:ext>
                  </a:extLst>
                </a:gridCol>
              </a:tblGrid>
              <a:tr h="73667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слабке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сильне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97281"/>
                  </a:ext>
                </a:extLst>
              </a:tr>
              <a:tr h="739640">
                <a:tc>
                  <a:txBody>
                    <a:bodyPr/>
                    <a:lstStyle/>
                    <a:p>
                      <a:r>
                        <a:rPr lang="uk-UA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Зміни</a:t>
                      </a:r>
                      <a:r>
                        <a:rPr lang="uk-UA" sz="2400" b="1" dirty="0">
                          <a:effectLst/>
                        </a:rPr>
                        <a:t> - нормальне явище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Орієнтація</a:t>
                      </a:r>
                      <a:r>
                        <a:rPr lang="uk-UA" sz="2400" b="1" noProof="0">
                          <a:effectLst/>
                        </a:rPr>
                        <a:t> на традиції і стабільність</a:t>
                      </a:r>
                      <a:endParaRPr lang="uk-UA" sz="2400" b="1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650297"/>
                  </a:ext>
                </a:extLst>
              </a:tr>
              <a:tr h="739640">
                <a:tc>
                  <a:txBody>
                    <a:bodyPr/>
                    <a:lstStyle/>
                    <a:p>
                      <a:r>
                        <a:rPr lang="uk-UA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Конфлікт</a:t>
                      </a:r>
                      <a:r>
                        <a:rPr lang="uk-UA" sz="2400" b="1" dirty="0">
                          <a:effectLst/>
                        </a:rPr>
                        <a:t> як природний стан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 dirty="0"/>
                        <a:t>Конфлікти небажані, вони погіршують клімат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674861"/>
                  </a:ext>
                </a:extLst>
              </a:tr>
              <a:tr h="739640">
                <a:tc>
                  <a:txBody>
                    <a:bodyPr/>
                    <a:lstStyle/>
                    <a:p>
                      <a:r>
                        <a:rPr lang="uk-UA" sz="2400" b="1" dirty="0">
                          <a:effectLst/>
                        </a:rPr>
                        <a:t>Заохочується </a:t>
                      </a:r>
                      <a:r>
                        <a:rPr lang="uk-UA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ініціатива</a:t>
                      </a:r>
                      <a:r>
                        <a:rPr lang="uk-UA" sz="2400" b="1" dirty="0">
                          <a:effectLst/>
                        </a:rPr>
                        <a:t> 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 dirty="0"/>
                        <a:t>Точне виконання, структуровані ситуації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293976"/>
                  </a:ext>
                </a:extLst>
              </a:tr>
              <a:tr h="739640">
                <a:tc>
                  <a:txBody>
                    <a:bodyPr/>
                    <a:lstStyle/>
                    <a:p>
                      <a:r>
                        <a:rPr lang="uk-UA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Суперництво</a:t>
                      </a:r>
                      <a:r>
                        <a:rPr lang="uk-UA" sz="2400" b="1" dirty="0">
                          <a:effectLst/>
                        </a:rPr>
                        <a:t> між співробіт-никами - нормальне і продуктивне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 dirty="0"/>
                        <a:t>Уникнення суперництва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317868"/>
                  </a:ext>
                </a:extLst>
              </a:tr>
              <a:tr h="739640">
                <a:tc>
                  <a:txBody>
                    <a:bodyPr/>
                    <a:lstStyle/>
                    <a:p>
                      <a:r>
                        <a:rPr lang="uk-UA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Використовуються</a:t>
                      </a:r>
                      <a:r>
                        <a:rPr lang="uk-UA" sz="2400" b="1" dirty="0">
                          <a:effectLst/>
                        </a:rPr>
                        <a:t> техніки стратегічного планування і проектування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Використовуються техніки</a:t>
                      </a:r>
                      <a:r>
                        <a:rPr lang="uk-UA" sz="2400" b="1" noProof="0" dirty="0">
                          <a:effectLst/>
                        </a:rPr>
                        <a:t> довгострокового планування</a:t>
                      </a:r>
                      <a:endParaRPr lang="uk-UA" sz="2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986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76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F6D2B-3E72-4B17-B2EF-2FE48192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566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Маскулінність / фемінність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E0430A13-6C92-446D-AF8B-A6DF80E348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346365"/>
              </p:ext>
            </p:extLst>
          </p:nvPr>
        </p:nvGraphicFramePr>
        <p:xfrm>
          <a:off x="1532238" y="1754659"/>
          <a:ext cx="9972376" cy="4935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188">
                  <a:extLst>
                    <a:ext uri="{9D8B030D-6E8A-4147-A177-3AD203B41FA5}">
                      <a16:colId xmlns:a16="http://schemas.microsoft.com/office/drawing/2014/main" val="1610946182"/>
                    </a:ext>
                  </a:extLst>
                </a:gridCol>
                <a:gridCol w="4986188">
                  <a:extLst>
                    <a:ext uri="{9D8B030D-6E8A-4147-A177-3AD203B41FA5}">
                      <a16:colId xmlns:a16="http://schemas.microsoft.com/office/drawing/2014/main" val="939723092"/>
                    </a:ext>
                  </a:extLst>
                </a:gridCol>
              </a:tblGrid>
              <a:tr h="788191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/>
                        <a:t>Маскулінність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/>
                        <a:t>фемінність</a:t>
                      </a:r>
                      <a:endParaRPr lang="uk-U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61051"/>
                  </a:ext>
                </a:extLst>
              </a:tr>
              <a:tr h="788191">
                <a:tc>
                  <a:txBody>
                    <a:bodyPr/>
                    <a:lstStyle/>
                    <a:p>
                      <a:r>
                        <a:rPr lang="uk-UA" sz="24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Установка на досягнення</a:t>
                      </a:r>
                      <a:endParaRPr lang="uk-UA" sz="2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/>
                        <a:t>Установка на відносини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73782"/>
                  </a:ext>
                </a:extLst>
              </a:tr>
              <a:tr h="891400">
                <a:tc>
                  <a:txBody>
                    <a:bodyPr/>
                    <a:lstStyle/>
                    <a:p>
                      <a:r>
                        <a:rPr lang="uk-UA" sz="2400" b="1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Рішучість і готовність до ризику</a:t>
                      </a:r>
                      <a:endParaRPr lang="uk-UA" sz="24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/>
                        <a:t>Заохочується обережність і адаптація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2820"/>
                  </a:ext>
                </a:extLst>
              </a:tr>
              <a:tr h="788191">
                <a:tc>
                  <a:txBody>
                    <a:bodyPr/>
                    <a:lstStyle/>
                    <a:p>
                      <a:r>
                        <a:rPr lang="uk-UA" sz="2400" b="1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Жити, щоб працювати</a:t>
                      </a:r>
                      <a:endParaRPr lang="uk-UA" sz="24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/>
                        <a:t>Працювати, щоб жити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407856"/>
                  </a:ext>
                </a:extLst>
              </a:tr>
              <a:tr h="891400">
                <a:tc>
                  <a:txBody>
                    <a:bodyPr/>
                    <a:lstStyle/>
                    <a:p>
                      <a:r>
                        <a:rPr lang="uk-UA" sz="2400" b="1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конфліктах бажана перемога</a:t>
                      </a:r>
                      <a:endParaRPr lang="uk-UA" sz="24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/>
                        <a:t>У конфліктах - переговори і компроміс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57898"/>
                  </a:ext>
                </a:extLst>
              </a:tr>
              <a:tr h="788191">
                <a:tc>
                  <a:txBody>
                    <a:bodyPr/>
                    <a:lstStyle/>
                    <a:p>
                      <a:r>
                        <a:rPr lang="uk-UA" sz="2400" b="1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Високий рівень домагань</a:t>
                      </a:r>
                      <a:endParaRPr lang="uk-UA" sz="24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 dirty="0"/>
                        <a:t>Недооцінка себе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594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895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D29DC-5BDD-4933-942F-9FB82EC9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648" y="289259"/>
            <a:ext cx="8558039" cy="650898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Орієнтація на майбутнє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DAB8829E-9E9A-4594-B4FC-39E4EA4987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737066"/>
              </p:ext>
            </p:extLst>
          </p:nvPr>
        </p:nvGraphicFramePr>
        <p:xfrm>
          <a:off x="1385000" y="1133341"/>
          <a:ext cx="10602098" cy="5616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959">
                  <a:extLst>
                    <a:ext uri="{9D8B030D-6E8A-4147-A177-3AD203B41FA5}">
                      <a16:colId xmlns:a16="http://schemas.microsoft.com/office/drawing/2014/main" val="703694027"/>
                    </a:ext>
                  </a:extLst>
                </a:gridCol>
                <a:gridCol w="5355139">
                  <a:extLst>
                    <a:ext uri="{9D8B030D-6E8A-4147-A177-3AD203B41FA5}">
                      <a16:colId xmlns:a16="http://schemas.microsoft.com/office/drawing/2014/main" val="2704952075"/>
                    </a:ext>
                  </a:extLst>
                </a:gridCol>
              </a:tblGrid>
              <a:tr h="750875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короткострокова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довгострокова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45847"/>
                  </a:ext>
                </a:extLst>
              </a:tr>
              <a:tr h="821400">
                <a:tc>
                  <a:txBody>
                    <a:bodyPr/>
                    <a:lstStyle/>
                    <a:p>
                      <a:r>
                        <a:rPr lang="uk-UA" sz="2400" b="1" noProof="0"/>
                        <a:t>Циклічне планування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/>
                        <a:t>Проектний похід з плануванням реалізації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051233"/>
                  </a:ext>
                </a:extLst>
              </a:tr>
              <a:tr h="821400">
                <a:tc>
                  <a:txBody>
                    <a:bodyPr/>
                    <a:lstStyle/>
                    <a:p>
                      <a:r>
                        <a:rPr lang="uk-UA" sz="2400" b="1" noProof="0"/>
                        <a:t>Підстава для планів - оцінка досягнень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/>
                        <a:t>Підстава - оцінка перспектив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669350"/>
                  </a:ext>
                </a:extLst>
              </a:tr>
              <a:tr h="821400">
                <a:tc>
                  <a:txBody>
                    <a:bodyPr/>
                    <a:lstStyle/>
                    <a:p>
                      <a:r>
                        <a:rPr lang="uk-UA" sz="2400" b="1" noProof="0"/>
                        <a:t>Реактивні зміни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/>
                        <a:t>Зміни на основі комплексного аналізу та оцінки перспектив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160930"/>
                  </a:ext>
                </a:extLst>
              </a:tr>
              <a:tr h="821400">
                <a:tc>
                  <a:txBody>
                    <a:bodyPr/>
                    <a:lstStyle/>
                    <a:p>
                      <a:r>
                        <a:rPr lang="uk-UA" sz="2400" b="1" noProof="0"/>
                        <a:t>Індивідуальні плани і графіки робіт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 dirty="0"/>
                        <a:t>Індивідуальний внесок в проект і реалізацію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554855"/>
                  </a:ext>
                </a:extLst>
              </a:tr>
              <a:tr h="750875">
                <a:tc>
                  <a:txBody>
                    <a:bodyPr/>
                    <a:lstStyle/>
                    <a:p>
                      <a:r>
                        <a:rPr lang="uk-UA" sz="2400" b="1" noProof="0"/>
                        <a:t>Утилізація результатів робіт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/>
                        <a:t>Капіталізація результатів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666318"/>
                  </a:ext>
                </a:extLst>
              </a:tr>
              <a:tr h="821400">
                <a:tc>
                  <a:txBody>
                    <a:bodyPr/>
                    <a:lstStyle/>
                    <a:p>
                      <a:r>
                        <a:rPr lang="uk-UA" sz="2400" b="1" noProof="0" dirty="0"/>
                        <a:t>Основні інвестиції - в найближчі результати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noProof="0" dirty="0"/>
                        <a:t>Інвестиції в людський капітал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4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410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Місце для вмісту 6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783" y="190500"/>
            <a:ext cx="10131425" cy="6477000"/>
          </a:xfrm>
        </p:spPr>
      </p:pic>
    </p:spTree>
    <p:extLst>
      <p:ext uri="{BB962C8B-B14F-4D97-AF65-F5344CB8AC3E}">
        <p14:creationId xmlns:p14="http://schemas.microsoft.com/office/powerpoint/2010/main" val="3446860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C57AC-A5D1-4807-AEEB-9CDB7AA78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2381"/>
          </a:xfrm>
        </p:spPr>
        <p:txBody>
          <a:bodyPr>
            <a:normAutofit/>
          </a:bodyPr>
          <a:lstStyle/>
          <a:p>
            <a:r>
              <a:rPr lang="uk-UA" sz="4000" b="1" noProof="1">
                <a:solidFill>
                  <a:schemeClr val="accent5">
                    <a:lumMod val="75000"/>
                  </a:schemeClr>
                </a:solidFill>
              </a:rPr>
              <a:t>Mетаврядування (1)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7B3BB2D-6CCC-4ACA-96F0-E3027D3BC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466491"/>
            <a:ext cx="11302843" cy="64797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b="1" dirty="0">
                <a:solidFill>
                  <a:schemeClr val="tx1"/>
                </a:solidFill>
              </a:rPr>
              <a:t>Відмінність параметрів соцієтальних культур – це чинник, який, на думку багатьох дослідників, обумовлює необхідність обрання того із сучасних стилів публічного управління, який найбільше відповідає культурі даного народу (регіональної групи), та доповнення його елементами інших, корисних у даному контексті і таких, які підсилюють, покращують основний стиль, не вступаючи у конфлікт з культурними установками даного народу.  </a:t>
            </a:r>
          </a:p>
          <a:p>
            <a:pPr marL="0" indent="0">
              <a:buNone/>
            </a:pPr>
            <a:r>
              <a:rPr lang="uk-UA" sz="2800" b="1" dirty="0">
                <a:solidFill>
                  <a:schemeClr val="tx1"/>
                </a:solidFill>
              </a:rPr>
              <a:t>Цей підхід отримав назву  </a:t>
            </a:r>
            <a:r>
              <a:rPr lang="uk-UA" sz="2800" b="1" dirty="0">
                <a:solidFill>
                  <a:schemeClr val="accent1"/>
                </a:solidFill>
              </a:rPr>
              <a:t>"метаврядування".</a:t>
            </a:r>
            <a:r>
              <a:rPr lang="uk-UA" sz="2800" b="1" dirty="0">
                <a:solidFill>
                  <a:schemeClr val="tx1"/>
                </a:solidFill>
              </a:rPr>
              <a:t> В його основі, за </a:t>
            </a:r>
            <a:r>
              <a:rPr lang="uk-UA" sz="2800" b="1" dirty="0" err="1">
                <a:solidFill>
                  <a:schemeClr val="tx1"/>
                </a:solidFill>
              </a:rPr>
              <a:t>А.В.Ліпенцевим</a:t>
            </a:r>
            <a:r>
              <a:rPr lang="uk-UA" sz="2800" b="1" dirty="0">
                <a:solidFill>
                  <a:schemeClr val="tx1"/>
                </a:solidFill>
              </a:rPr>
              <a:t>, лежить "певний рівень скоординованого врядування шляхом розробки  та управління </a:t>
            </a:r>
            <a:r>
              <a:rPr lang="uk-UA" sz="2800" b="1" dirty="0">
                <a:solidFill>
                  <a:schemeClr val="accent1"/>
                </a:solidFill>
              </a:rPr>
              <a:t>доцільними/ розумними комбінаціями чистих  стилів врядування: ієрархічного, ринкового і мережевого…"</a:t>
            </a:r>
          </a:p>
        </p:txBody>
      </p:sp>
    </p:spTree>
    <p:extLst>
      <p:ext uri="{BB962C8B-B14F-4D97-AF65-F5344CB8AC3E}">
        <p14:creationId xmlns:p14="http://schemas.microsoft.com/office/powerpoint/2010/main" val="2407167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8549B-EC6E-4932-A982-7AC05B967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648" y="302138"/>
            <a:ext cx="9916731" cy="128089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chemeClr val="accent5">
                    <a:lumMod val="75000"/>
                  </a:schemeClr>
                </a:solidFill>
              </a:rPr>
              <a:t>Графічна модель концепції </a:t>
            </a:r>
            <a:br>
              <a:rPr lang="uk-UA" sz="4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4000" b="1" dirty="0">
                <a:solidFill>
                  <a:schemeClr val="accent5">
                    <a:lumMod val="75000"/>
                  </a:schemeClr>
                </a:solidFill>
              </a:rPr>
              <a:t>“метаврядування”</a:t>
            </a:r>
            <a:br>
              <a:rPr lang="uk-UA" sz="40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uk-UA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9B7B3A01-D221-4B4C-A572-07275DD1C8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30322" y="1583028"/>
            <a:ext cx="5709826" cy="51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9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F1101-FF3C-4817-8F67-EB4615861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290" y="624110"/>
            <a:ext cx="8877322" cy="779687"/>
          </a:xfrm>
        </p:spPr>
        <p:txBody>
          <a:bodyPr>
            <a:normAutofit/>
          </a:bodyPr>
          <a:lstStyle/>
          <a:p>
            <a:r>
              <a:rPr lang="uk-UA" sz="4000" b="1" noProof="1">
                <a:solidFill>
                  <a:schemeClr val="accent5">
                    <a:lumMod val="75000"/>
                  </a:schemeClr>
                </a:solidFill>
              </a:rPr>
              <a:t>Mетаврядування (2)</a:t>
            </a:r>
            <a:endParaRPr lang="uk-UA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49615AD-F8AD-402F-8AF5-F3C09C798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432" y="1545465"/>
            <a:ext cx="8259136" cy="4893972"/>
          </a:xfrm>
        </p:spPr>
        <p:txBody>
          <a:bodyPr>
            <a:normAutofit fontScale="85000" lnSpcReduction="20000"/>
          </a:bodyPr>
          <a:lstStyle/>
          <a:p>
            <a:r>
              <a:rPr lang="uk-UA" sz="3200" b="1" dirty="0">
                <a:solidFill>
                  <a:schemeClr val="accent1"/>
                </a:solidFill>
              </a:rPr>
              <a:t>Найчастіше основним є ієрархічний, а його доповнюють у різних співвідношеннях ринковий та мережевий.</a:t>
            </a:r>
            <a:r>
              <a:rPr lang="uk-UA" sz="3200" b="1" dirty="0"/>
              <a:t> Це можемо побачити, зокрема, з порівняльного опису запровадження НПМ в окремих країнах, таких наприклад, як Німеччина, Франція*. </a:t>
            </a:r>
          </a:p>
          <a:p>
            <a:r>
              <a:rPr lang="uk-UA" sz="3200" b="1" dirty="0"/>
              <a:t>Водночас, метаврядування розглядають і як </a:t>
            </a:r>
            <a:r>
              <a:rPr lang="uk-UA" sz="3200" b="1" dirty="0">
                <a:solidFill>
                  <a:schemeClr val="accent1"/>
                </a:solidFill>
              </a:rPr>
              <a:t>"спосіб підвищення ефективності мережевого врядування із використанням ієрархічних механізмів/інструментів, </a:t>
            </a:r>
            <a:r>
              <a:rPr lang="uk-UA" sz="3200" b="1" dirty="0"/>
              <a:t>таких як введення правила внутрішнього розпорядку в мережі, або створення правових рамок, в яких мають відбуватися мережеві процеси"**.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8261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01416"/>
            <a:ext cx="8911687" cy="1280890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Особливості культури за Гофстеде і відповідні їм стилі врядування </a:t>
            </a: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998" y="1482306"/>
            <a:ext cx="8398911" cy="5246298"/>
          </a:xfrm>
        </p:spPr>
      </p:pic>
    </p:spTree>
    <p:extLst>
      <p:ext uri="{BB962C8B-B14F-4D97-AF65-F5344CB8AC3E}">
        <p14:creationId xmlns:p14="http://schemas.microsoft.com/office/powerpoint/2010/main" val="249749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1497F-19B2-4D81-B9EA-E2489F646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1"/>
                </a:solidFill>
              </a:rPr>
              <a:t>План лекції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1092CB-586A-4FFA-BDCB-4B234394D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0866" y="1687133"/>
            <a:ext cx="9616182" cy="4249847"/>
          </a:xfrm>
        </p:spPr>
        <p:txBody>
          <a:bodyPr>
            <a:normAutofit/>
          </a:bodyPr>
          <a:lstStyle/>
          <a:p>
            <a:r>
              <a:rPr lang="uk-UA" sz="2800" b="1" dirty="0"/>
              <a:t>1. Соцієтальна культура та її роль у процесах національної інтеграції та у виборі форм публічного управління.</a:t>
            </a:r>
          </a:p>
          <a:p>
            <a:r>
              <a:rPr lang="uk-UA" sz="2800" b="1" dirty="0"/>
              <a:t>Основні параметри соцієтальних культур за Гіртом Гофстеде і їх відповідність різним управлінським практикам</a:t>
            </a:r>
          </a:p>
          <a:p>
            <a:r>
              <a:rPr lang="uk-UA" sz="2800" b="1" dirty="0"/>
              <a:t>Концепція метаврядування в контексті специфіки соцієтальних культур </a:t>
            </a:r>
          </a:p>
        </p:txBody>
      </p:sp>
    </p:spTree>
    <p:extLst>
      <p:ext uri="{BB962C8B-B14F-4D97-AF65-F5344CB8AC3E}">
        <p14:creationId xmlns:p14="http://schemas.microsoft.com/office/powerpoint/2010/main" val="2428766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96306"/>
            <a:ext cx="8911687" cy="1280890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Особливості культури за Гофстеде і відповідні їм стилі врядування (2)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169" y="1742536"/>
            <a:ext cx="9649971" cy="4779034"/>
          </a:xfrm>
        </p:spPr>
      </p:pic>
    </p:spTree>
    <p:extLst>
      <p:ext uri="{BB962C8B-B14F-4D97-AF65-F5344CB8AC3E}">
        <p14:creationId xmlns:p14="http://schemas.microsoft.com/office/powerpoint/2010/main" val="3362226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06E77-DBAB-4462-8A24-601AF12CC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796" y="605308"/>
            <a:ext cx="8911687" cy="734096"/>
          </a:xfrm>
        </p:spPr>
        <p:txBody>
          <a:bodyPr/>
          <a:lstStyle/>
          <a:p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Висновок А.В. Ліпенцева: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FFCE98D-2967-4E48-B98D-5914D27EC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627" y="1716656"/>
            <a:ext cx="9254856" cy="5141344"/>
          </a:xfrm>
        </p:spPr>
        <p:txBody>
          <a:bodyPr>
            <a:noAutofit/>
          </a:bodyPr>
          <a:lstStyle/>
          <a:p>
            <a:r>
              <a:rPr lang="uk-UA" sz="2800" b="1" dirty="0"/>
              <a:t>У ЛРІДУ НАДУ було проведене пілотне опитування (респондентами були слухачі інституту), за підсумками якого соцієтальній культурі України загалом відповідають 2 стилі управління: ієрархічний та ринковий. </a:t>
            </a:r>
          </a:p>
          <a:p>
            <a:r>
              <a:rPr lang="uk-UA" sz="2800" b="1" dirty="0"/>
              <a:t>За одним виміром – індивідуалізм /колективізм їй відповідає мережевий стиль; </a:t>
            </a:r>
          </a:p>
          <a:p>
            <a:r>
              <a:rPr lang="uk-UA" sz="2800" b="1" dirty="0"/>
              <a:t>Якщо це підтвердять додаткові дослідження, то очевидно на ці стилі й потрібно орієнтуватись при підході з позицій концепції метаврядування</a:t>
            </a:r>
          </a:p>
        </p:txBody>
      </p:sp>
    </p:spTree>
    <p:extLst>
      <p:ext uri="{BB962C8B-B14F-4D97-AF65-F5344CB8AC3E}">
        <p14:creationId xmlns:p14="http://schemas.microsoft.com/office/powerpoint/2010/main" val="2125581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068BF-F94F-4698-834D-B9DF79EF8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1203"/>
          </a:xfrm>
        </p:spPr>
        <p:txBody>
          <a:bodyPr/>
          <a:lstStyle/>
          <a:p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Питання для роздумів та дискусії: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A2E9294-E789-494A-B65F-420ED6A0B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6377" y="1455313"/>
            <a:ext cx="9890975" cy="5009881"/>
          </a:xfrm>
        </p:spPr>
        <p:txBody>
          <a:bodyPr>
            <a:normAutofit/>
          </a:bodyPr>
          <a:lstStyle/>
          <a:p>
            <a:r>
              <a:rPr lang="uk-UA" sz="2800" b="1" dirty="0"/>
              <a:t>Які </a:t>
            </a:r>
            <a:r>
              <a:rPr lang="uk-UA" sz="2800" b="1" dirty="0" smtClean="0"/>
              <a:t>форми/аспекти </a:t>
            </a:r>
            <a:r>
              <a:rPr lang="uk-UA" sz="2800" b="1" dirty="0"/>
              <a:t>культури ви віднесли б насамперед до соцієтальної культури в Україні?</a:t>
            </a:r>
          </a:p>
          <a:p>
            <a:r>
              <a:rPr lang="uk-UA" sz="2800" b="1" dirty="0"/>
              <a:t>Чи є вони спільними для населення усіх регіонів України і чи інтегрують (якою мірою інтегрують) його в українську націю?</a:t>
            </a:r>
          </a:p>
          <a:p>
            <a:r>
              <a:rPr lang="uk-UA" sz="2800" b="1" dirty="0"/>
              <a:t>Спробуйте накласти основні параметри соцієтальної культури Гофстеде на ціннісні орієнтації українців? </a:t>
            </a:r>
          </a:p>
          <a:p>
            <a:r>
              <a:rPr lang="uk-UA" sz="2800" b="1" dirty="0"/>
              <a:t>Як ці орієнтації, по-вашому, впливають на систему врядування в Україні?</a:t>
            </a:r>
          </a:p>
        </p:txBody>
      </p:sp>
    </p:spTree>
    <p:extLst>
      <p:ext uri="{BB962C8B-B14F-4D97-AF65-F5344CB8AC3E}">
        <p14:creationId xmlns:p14="http://schemas.microsoft.com/office/powerpoint/2010/main" val="667274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C3E85D44-3B0D-40B9-A748-BD4CE612BB4C}"/>
              </a:ext>
            </a:extLst>
          </p:cNvPr>
          <p:cNvSpPr/>
          <p:nvPr/>
        </p:nvSpPr>
        <p:spPr>
          <a:xfrm>
            <a:off x="218940" y="184907"/>
            <a:ext cx="11754119" cy="6488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Література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Колодій Антоніна. Міжрегіональні поділи в Україні і деякі принципи публічного врядування // Будуємо нову Україну : збірник конференції ( 26-27 листопада 2014 р., м. Київ) / Українське Фулбрайтівське коло. – Київ : Видавничий дім "Києво-Могилянська академія", 2015. – С. 309 -327. – 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URL: </a:t>
            </a:r>
            <a:r>
              <a:rPr lang="uk-UA" sz="22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http://www.ekmair.ukma.edu.ua/handle/123456789/4618</a:t>
            </a:r>
            <a:r>
              <a:rPr lang="en-US" sz="22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/</a:t>
            </a: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Колодій Антоніна. Соцієтальна культура як чинник національної консолідації // Консолідація українського народу: конституційно-правові аспекти. Збірник статей за матеріалами  науково-практичної конференції 28 лютого - 1 березня 2013 р. Львів, ЛНУ ім. Івана Франка. – Львів: Вид-во Львівського університету, 2013. –  С.40-54. 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2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Корженко</a:t>
            </a:r>
            <a:r>
              <a:rPr lang="uk-UA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 В. В. Вплив національної культури на формування моделі управління: методики крос-культурного менеджменту / В. В. </a:t>
            </a:r>
            <a:r>
              <a:rPr lang="uk-UA" sz="22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Корженко</a:t>
            </a:r>
            <a:r>
              <a:rPr lang="uk-UA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, Ж. А. Писаренко [Елек­тронний ресурс] // Актуальні проблеми державного управління. – 2009. – № 1(35). – 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URL: </a:t>
            </a:r>
            <a:r>
              <a:rPr lang="uk-UA" sz="22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http://www.nbuv.gov.ua/portal/Soc_Gum/Apdu/2009_1/index.html</a:t>
            </a:r>
            <a:r>
              <a:rPr lang="uk-UA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2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Ліпенцев</a:t>
            </a:r>
            <a:r>
              <a:rPr lang="uk-UA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 А. Культурні стилі врядування у контексті концепції “метаврядування” (metagovernance): Теоретичні засади дослідження // Ефективність державного управління. 2016. </a:t>
            </a:r>
            <a:r>
              <a:rPr lang="uk-UA" sz="22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Вип</a:t>
            </a:r>
            <a:r>
              <a:rPr lang="uk-UA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. 3 (48). Ч.1. ­– 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URL: </a:t>
            </a:r>
            <a:r>
              <a:rPr lang="uk-UA" sz="22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http://www.lvivacademy.com/vidavnitstvo_1/edu_48/fail/4.pdf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42537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81ED29E-690A-496F-9EB0-63047E36CA10}"/>
              </a:ext>
            </a:extLst>
          </p:cNvPr>
          <p:cNvSpPr/>
          <p:nvPr/>
        </p:nvSpPr>
        <p:spPr>
          <a:xfrm>
            <a:off x="244699" y="458955"/>
            <a:ext cx="1107583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Література (продовження)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5. Пилипенко А. Н. </a:t>
            </a:r>
            <a:r>
              <a:rPr lang="ru-RU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Ценностные основания либеральной перспективы Украины </a:t>
            </a: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 А. Н. Пилипенко, Н. И. Литвиненко // </a:t>
            </a:r>
            <a:r>
              <a:rPr lang="uk-UA" sz="22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 tooltip="Періодичне видання"/>
              </a:rPr>
              <a:t>GISAP. </a:t>
            </a:r>
            <a:r>
              <a:rPr lang="en-GB" sz="22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 tooltip="Періодичне видання"/>
              </a:rPr>
              <a:t>Economics, jurisprudence and management</a:t>
            </a:r>
            <a:r>
              <a:rPr lang="en-GB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– 2013. – № 2. – </a:t>
            </a: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</a:t>
            </a:r>
            <a:r>
              <a:rPr lang="en-GB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34-37. </a:t>
            </a: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­– 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URL: </a:t>
            </a:r>
            <a:r>
              <a:rPr lang="en-GB" sz="22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http://nbuv.gov.ua/j-pdf/gejm_2013_2_11.pdf</a:t>
            </a: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6. Пушкар Віктор. Соціально-психологічне дослідження побутових уявлень про права людини. Харківська правозахисна група.  – Харків: Права людини, 2009 р. – 88 с. ­– 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URL: </a:t>
            </a:r>
            <a:r>
              <a:rPr lang="uk-UA" sz="22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http://library.khpg.org/files/docs/1236146782.pdf</a:t>
            </a:r>
            <a:r>
              <a:rPr lang="uk-UA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uk-UA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7. 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Hofstede</a:t>
            </a:r>
            <a:r>
              <a:rPr lang="uk-UA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,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 Geert. Culture. </a:t>
            </a:r>
            <a:r>
              <a:rPr lang="en-US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[</a:t>
            </a:r>
            <a:r>
              <a:rPr lang="uk-UA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визначення</a:t>
            </a:r>
            <a:r>
              <a:rPr lang="en-US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] 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­– </a:t>
            </a:r>
            <a:r>
              <a:rPr lang="en-US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URL: 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‎ </a:t>
            </a:r>
            <a:r>
              <a:rPr lang="en-GB" sz="2200" b="1" u="sng" dirty="0">
                <a:solidFill>
                  <a:srgbClr val="0000FF"/>
                </a:solidFill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  <a:hlinkClick r:id="rId5"/>
              </a:rPr>
              <a:t>http://www.geerthofstede.nl/culture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 </a:t>
            </a:r>
            <a:endParaRPr lang="uk-UA" sz="220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uk-UA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8. </a:t>
            </a:r>
            <a:r>
              <a:rPr lang="de-DE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Hofstede, Geert; Gert Jan Hofstede; Michael </a:t>
            </a:r>
            <a:r>
              <a:rPr lang="de-DE" sz="2200" b="1" dirty="0" err="1">
                <a:latin typeface="Calibri" panose="020F0502020204030204" pitchFamily="34" charset="0"/>
                <a:ea typeface="PMingLiU" panose="02020500000000000000" pitchFamily="18" charset="-120"/>
              </a:rPr>
              <a:t>Minkov</a:t>
            </a:r>
            <a:r>
              <a:rPr lang="de-DE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. 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Cultures and Organizations</a:t>
            </a:r>
            <a:r>
              <a:rPr lang="en-US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. 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Software </a:t>
            </a:r>
            <a:r>
              <a:rPr lang="en-US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o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f</a:t>
            </a:r>
            <a:r>
              <a:rPr lang="en-US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 t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he Mind</a:t>
            </a:r>
            <a:r>
              <a:rPr lang="en-US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: 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Intercultural Cooperation and Its Importance for Survival [Electronic Resource] / Geert Hofstede, Gert Jan Hofstede, Michael </a:t>
            </a:r>
            <a:r>
              <a:rPr lang="en-GB" sz="2200" b="1" dirty="0" err="1">
                <a:latin typeface="Calibri" panose="020F0502020204030204" pitchFamily="34" charset="0"/>
                <a:ea typeface="PMingLiU" panose="02020500000000000000" pitchFamily="18" charset="-120"/>
              </a:rPr>
              <a:t>Minkov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. – New York</a:t>
            </a:r>
            <a:r>
              <a:rPr lang="en-US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ea typeface="PMingLiU" panose="02020500000000000000" pitchFamily="18" charset="-120"/>
              </a:rPr>
              <a:t>a.o.</a:t>
            </a:r>
            <a:r>
              <a:rPr lang="en-US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: McGraw-Hill, 2010. – 561 p. </a:t>
            </a:r>
            <a:r>
              <a:rPr lang="en-GB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­– </a:t>
            </a:r>
            <a:r>
              <a:rPr lang="en-US" sz="2200" b="1" dirty="0">
                <a:latin typeface="Calibri" panose="020F0502020204030204" pitchFamily="34" charset="0"/>
                <a:ea typeface="PMingLiU" panose="02020500000000000000" pitchFamily="18" charset="-120"/>
              </a:rPr>
              <a:t>URL: </a:t>
            </a:r>
            <a:r>
              <a:rPr lang="en-GB" sz="2200" b="1" u="sng" dirty="0">
                <a:solidFill>
                  <a:srgbClr val="0000FF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  <a:hlinkClick r:id="rId6"/>
              </a:rPr>
              <a:t>https://e-edu.nbu.bg/mod/resource/view.php?id=557036</a:t>
            </a:r>
            <a:r>
              <a:rPr lang="en-GB" sz="2200" b="1" i="1" dirty="0">
                <a:latin typeface="Calibri" panose="020F0502020204030204" pitchFamily="34" charset="0"/>
                <a:ea typeface="PMingLiU" panose="02020500000000000000" pitchFamily="18" charset="-120"/>
              </a:rPr>
              <a:t>.</a:t>
            </a:r>
            <a:endParaRPr lang="uk-UA" sz="22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596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6116"/>
          </a:xfrm>
        </p:spPr>
        <p:txBody>
          <a:bodyPr/>
          <a:lstStyle/>
          <a:p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Що таке культура?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88852" y="1380226"/>
            <a:ext cx="10256807" cy="5305246"/>
          </a:xfrm>
        </p:spPr>
        <p:txBody>
          <a:bodyPr>
            <a:noAutofit/>
          </a:bodyPr>
          <a:lstStyle/>
          <a:p>
            <a:r>
              <a:rPr lang="uk-UA" sz="2400" b="1" dirty="0"/>
              <a:t>Існує дуже багато підходів до її визначення, які залежать від галузі та цілей дослідження.</a:t>
            </a:r>
          </a:p>
          <a:p>
            <a:r>
              <a:rPr lang="uk-UA" sz="2400" b="1" dirty="0"/>
              <a:t>У найширшому сенсі культура – це все, що створене людством,  загальнолюдська або національна спадщина.</a:t>
            </a:r>
          </a:p>
          <a:p>
            <a:r>
              <a:rPr lang="uk-UA" sz="2400" b="1" dirty="0"/>
              <a:t>Але ми нині будемо говорити лише про один із підходів до вивчення культур, такий її вимір, що безпосередньо впливає на вибір парадигми, стилю й методів управління. </a:t>
            </a:r>
          </a:p>
          <a:p>
            <a:r>
              <a:rPr lang="uk-UA" sz="2400" b="1" dirty="0"/>
              <a:t>Це – ціннісний підхід, який на пострадянських теренах почали опрацьовувати зовсім недавно. </a:t>
            </a:r>
          </a:p>
          <a:p>
            <a:r>
              <a:rPr lang="uk-UA" sz="2400" b="1" dirty="0"/>
              <a:t>Він стосується того зрізу культури, який відрізняє один народ (націю, регіональну групу) від іншого при творенні ним суспільно-політичних систем, визначає ставлення до цих систем і до управління ними.</a:t>
            </a:r>
          </a:p>
        </p:txBody>
      </p:sp>
    </p:spTree>
    <p:extLst>
      <p:ext uri="{BB962C8B-B14F-4D97-AF65-F5344CB8AC3E}">
        <p14:creationId xmlns:p14="http://schemas.microsoft.com/office/powerpoint/2010/main" val="297619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6377" y="315017"/>
            <a:ext cx="9839459" cy="805445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5">
                    <a:lumMod val="75000"/>
                  </a:schemeClr>
                </a:solidFill>
              </a:rPr>
              <a:t>Складові культури сучасних націй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1977" y="1287887"/>
            <a:ext cx="11020024" cy="5397585"/>
          </a:xfrm>
        </p:spPr>
        <p:txBody>
          <a:bodyPr>
            <a:normAutofit/>
          </a:bodyPr>
          <a:lstStyle/>
          <a:p>
            <a:r>
              <a:rPr lang="uk-UA" sz="2600" b="1" dirty="0"/>
              <a:t>Сучасна нація як творець національних держав – це спільнота, до якої належать не тільки за походженням, але яку й обирають. Вона характеризується наявністю осіб та груп різної етнічної приналежності, які практикують у своєму житті різні види етно</a:t>
            </a:r>
            <a:r>
              <a:rPr lang="en-US" sz="2600" b="1" dirty="0"/>
              <a:t>/</a:t>
            </a:r>
            <a:r>
              <a:rPr lang="uk-UA" sz="2600" b="1" dirty="0"/>
              <a:t>традиційно</a:t>
            </a:r>
            <a:r>
              <a:rPr lang="en-US" sz="2600" b="1" dirty="0"/>
              <a:t>/</a:t>
            </a:r>
            <a:r>
              <a:rPr lang="uk-UA" sz="2600" b="1" dirty="0"/>
              <a:t>побутової культури, а також соцієтальну культуру, яка для них є, як правило, спільною. </a:t>
            </a:r>
          </a:p>
          <a:p>
            <a:r>
              <a:rPr lang="uk-UA" sz="2600" b="1" dirty="0"/>
              <a:t>Саме соцієтальна культура піддається екстернальним впливам і дозволяє в умовах національної держави здійснювати політику національної інтеграції, творити громадянську націю з парасольковою ідентичністю, глибоко не зачіпаючи етнокультурного життя національних меншин, ба, навіть дотримуючись принципів багатокультурності.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319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27D6C-CEE5-4B50-8758-5858E7A8D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192789"/>
            <a:ext cx="6240524" cy="652599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chemeClr val="accent5">
                    <a:lumMod val="75000"/>
                  </a:schemeClr>
                </a:solidFill>
              </a:rPr>
              <a:t>Соцієтальна культура - 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41F49C7-BFB0-4F0F-A4BC-299822BF9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610" y="905773"/>
            <a:ext cx="10081254" cy="5607170"/>
          </a:xfrm>
        </p:spPr>
        <p:txBody>
          <a:bodyPr>
            <a:noAutofit/>
          </a:bodyPr>
          <a:lstStyle/>
          <a:p>
            <a:r>
              <a:rPr lang="uk-UA" sz="2600" b="1" dirty="0"/>
              <a:t>Далі будемо говорити про цю другу складову національних культур, яка в науковій літературі отримала назву соцієтальної. </a:t>
            </a:r>
          </a:p>
          <a:p>
            <a:r>
              <a:rPr lang="uk-UA" sz="2600" b="1" dirty="0"/>
              <a:t>Соцієтальна культура формується у процесі співжиття та соціальної взаємодії людей, можливо й різного етнічного походження, які утворюють одне суспільство або якусь його компактну (територіальну) групу упродовж певного часу. </a:t>
            </a:r>
          </a:p>
          <a:p>
            <a:r>
              <a:rPr lang="uk-UA" sz="2600" b="1" dirty="0"/>
              <a:t>Саме соцієтальна культура визначає, як люди, які її поділяють, поводяться у суспільному житті, які форми політичного устрою схильні обирати та яким методам управлінської діяльності можуть надавати перевагу.  </a:t>
            </a:r>
          </a:p>
        </p:txBody>
      </p:sp>
    </p:spTree>
    <p:extLst>
      <p:ext uri="{BB962C8B-B14F-4D97-AF65-F5344CB8AC3E}">
        <p14:creationId xmlns:p14="http://schemas.microsoft.com/office/powerpoint/2010/main" val="81839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04F39-2F1F-4FA2-BD42-27544697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99107"/>
            <a:ext cx="8911687" cy="738864"/>
          </a:xfrm>
        </p:spPr>
        <p:txBody>
          <a:bodyPr/>
          <a:lstStyle/>
          <a:p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Визначення соцієтальної культури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1E89911-346A-4BCE-8D27-6BC858ECD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008" y="1098958"/>
            <a:ext cx="11114468" cy="5720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b="1" dirty="0"/>
              <a:t>За визначенням канадського філософа </a:t>
            </a:r>
            <a:r>
              <a:rPr lang="uk-UA" sz="2600" b="1" dirty="0" err="1"/>
              <a:t>Віла</a:t>
            </a:r>
            <a:r>
              <a:rPr lang="uk-UA" sz="2600" b="1" dirty="0"/>
              <a:t> </a:t>
            </a:r>
            <a:r>
              <a:rPr lang="uk-UA" sz="2600" b="1" dirty="0" err="1"/>
              <a:t>Кимлічки</a:t>
            </a:r>
            <a:r>
              <a:rPr lang="uk-UA" sz="2600" b="1" dirty="0"/>
              <a:t>, </a:t>
            </a:r>
            <a:r>
              <a:rPr lang="uk-UA" sz="2600" b="1" dirty="0">
                <a:solidFill>
                  <a:schemeClr val="tx1"/>
                </a:solidFill>
              </a:rPr>
              <a:t>соцієтальна культура нації </a:t>
            </a:r>
          </a:p>
          <a:p>
            <a:r>
              <a:rPr lang="uk-UA" sz="2600" b="1" dirty="0"/>
              <a:t>"</a:t>
            </a:r>
            <a:r>
              <a:rPr lang="uk-UA" sz="2600" b="1" dirty="0">
                <a:solidFill>
                  <a:schemeClr val="accent1"/>
                </a:solidFill>
              </a:rPr>
              <a:t>зосереджена навколо спільної мови</a:t>
            </a:r>
            <a:r>
              <a:rPr lang="uk-UA" sz="2600" b="1" dirty="0"/>
              <a:t>, що вживається у широкому колі соціальних інститутів, суспільному і приватному житті (школах, засобах масової інформації, праві, економіці, органах влади тощо), </a:t>
            </a:r>
            <a:r>
              <a:rPr lang="uk-UA" sz="2600" b="1" dirty="0">
                <a:solidFill>
                  <a:schemeClr val="tx1"/>
                </a:solidFill>
              </a:rPr>
              <a:t>охоплюючи соціальну, освітню, релігійну, рекреаційну та економічну діяльність". </a:t>
            </a:r>
          </a:p>
          <a:p>
            <a:pPr marL="0" indent="0">
              <a:buNone/>
            </a:pPr>
            <a:r>
              <a:rPr lang="uk-UA" sz="2600" b="1" dirty="0"/>
              <a:t>До соцієтальної культури також входять:</a:t>
            </a:r>
          </a:p>
          <a:p>
            <a:r>
              <a:rPr lang="uk-UA" sz="2600" b="1" dirty="0">
                <a:solidFill>
                  <a:schemeClr val="accent1"/>
                </a:solidFill>
              </a:rPr>
              <a:t>спільні соціальні цінності, </a:t>
            </a:r>
            <a:r>
              <a:rPr lang="uk-UA" sz="2600" b="1" dirty="0"/>
              <a:t>що знаходять відображення в конституціях, інших правових і соціальних нормах, </a:t>
            </a:r>
          </a:p>
          <a:p>
            <a:r>
              <a:rPr lang="uk-UA" sz="2600" b="1" dirty="0"/>
              <a:t>а також </a:t>
            </a:r>
            <a:r>
              <a:rPr lang="uk-UA" sz="2600" b="1" dirty="0">
                <a:solidFill>
                  <a:schemeClr val="accent1"/>
                </a:solidFill>
              </a:rPr>
              <a:t>уявлення про історичну традицію (національні міфи), державна символіка </a:t>
            </a:r>
            <a:r>
              <a:rPr lang="uk-UA" sz="2600" b="1" dirty="0"/>
              <a:t>тощо. 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2911241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05" y="287680"/>
            <a:ext cx="9805208" cy="111842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Крос-національні дослідження соцієтальних культур за методикою Гірта Гофстеде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21766" y="1466491"/>
            <a:ext cx="9882846" cy="5279366"/>
          </a:xfrm>
        </p:spPr>
        <p:txBody>
          <a:bodyPr>
            <a:noAutofit/>
          </a:bodyPr>
          <a:lstStyle/>
          <a:p>
            <a:r>
              <a:rPr lang="uk-UA" sz="2700" b="1" dirty="0"/>
              <a:t>Національна / соцієтальна культура стала об’єктом крос-культурних досліджень завдяки методологічним розробкам відомого голландського вченого Гірта Гофстеде ще в 70 роках минулого століття</a:t>
            </a:r>
          </a:p>
          <a:p>
            <a:r>
              <a:rPr lang="uk-UA" sz="2700" b="1" dirty="0"/>
              <a:t>Вони знайшли втілення у проекті  </a:t>
            </a:r>
            <a:r>
              <a:rPr lang="en-US" sz="2700" b="1" dirty="0">
                <a:solidFill>
                  <a:schemeClr val="accent1"/>
                </a:solidFill>
              </a:rPr>
              <a:t>GLOBE</a:t>
            </a:r>
            <a:r>
              <a:rPr lang="uk-UA" sz="2700" b="1" dirty="0">
                <a:solidFill>
                  <a:schemeClr val="accent1"/>
                </a:solidFill>
              </a:rPr>
              <a:t> (</a:t>
            </a:r>
            <a:r>
              <a:rPr lang="en-US" sz="2700" b="1" dirty="0">
                <a:solidFill>
                  <a:schemeClr val="accent1"/>
                </a:solidFill>
              </a:rPr>
              <a:t>Global Leadership and Organizational Behavior Effectiveness</a:t>
            </a:r>
            <a:r>
              <a:rPr lang="uk-UA" sz="2700" b="1" dirty="0">
                <a:solidFill>
                  <a:schemeClr val="accent1"/>
                </a:solidFill>
              </a:rPr>
              <a:t>). </a:t>
            </a:r>
          </a:p>
          <a:p>
            <a:r>
              <a:rPr lang="uk-UA" sz="2700" b="1" dirty="0"/>
              <a:t>Ця методологія отримала назву </a:t>
            </a:r>
            <a:r>
              <a:rPr lang="uk-UA" sz="2700" b="1" dirty="0">
                <a:solidFill>
                  <a:schemeClr val="accent1"/>
                </a:solidFill>
              </a:rPr>
              <a:t>«заснованих на вимірах Гофстеде підходів», «параметрична теорія виміру культур»  </a:t>
            </a:r>
            <a:r>
              <a:rPr lang="uk-UA" sz="2700" b="1" dirty="0"/>
              <a:t>або з легкої руки російських дослідників </a:t>
            </a:r>
            <a:r>
              <a:rPr lang="uk-UA" sz="2700" b="1" dirty="0">
                <a:solidFill>
                  <a:srgbClr val="0070C0"/>
                </a:solidFill>
              </a:rPr>
              <a:t>етнометрія, що неправильно</a:t>
            </a:r>
            <a:r>
              <a:rPr lang="uk-UA" sz="2700" b="1" dirty="0"/>
              <a:t>, бо мова йде про соцієтальну, а не про етнічну культуру.</a:t>
            </a:r>
          </a:p>
          <a:p>
            <a:endParaRPr lang="uk-UA" sz="2700" b="1" dirty="0"/>
          </a:p>
        </p:txBody>
      </p:sp>
    </p:spTree>
    <p:extLst>
      <p:ext uri="{BB962C8B-B14F-4D97-AF65-F5344CB8AC3E}">
        <p14:creationId xmlns:p14="http://schemas.microsoft.com/office/powerpoint/2010/main" val="245069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5C63434-0492-4B0C-8F8C-920F856B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012" y="154546"/>
            <a:ext cx="5653826" cy="1267854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5">
                    <a:lumMod val="75000"/>
                  </a:schemeClr>
                </a:solidFill>
              </a:rPr>
              <a:t>Соцієтальна культура за Гіртом Гофстеде</a:t>
            </a:r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7463D603-A06E-465B-A458-BA7CD9154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1277" y="948364"/>
            <a:ext cx="4243934" cy="5414962"/>
          </a:xfrm>
          <a:prstGeom prst="rect">
            <a:avLst/>
          </a:prstGeom>
        </p:spPr>
      </p:pic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4FF2843-3ED2-4F63-8E65-4632AFF20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16676" y="1598612"/>
            <a:ext cx="5937162" cy="491809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800" b="1" dirty="0"/>
              <a:t>це </a:t>
            </a:r>
            <a:r>
              <a:rPr lang="uk-UA" sz="2800" b="1" dirty="0">
                <a:solidFill>
                  <a:schemeClr val="accent1"/>
                </a:solidFill>
              </a:rPr>
              <a:t>колективне програмування розуму, яке відрізняє членів однієї групи або категорії людей від інших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800" b="1" dirty="0"/>
              <a:t>Культура складається з неписаних правил соціальної гри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800" b="1" dirty="0"/>
              <a:t>Вона є не вродженою, а сформованою у процесі навчання, соціалізації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800" b="1" dirty="0"/>
              <a:t>Культура походить не від генів, а від соціального середовища</a:t>
            </a:r>
          </a:p>
        </p:txBody>
      </p:sp>
    </p:spTree>
    <p:extLst>
      <p:ext uri="{BB962C8B-B14F-4D97-AF65-F5344CB8AC3E}">
        <p14:creationId xmlns:p14="http://schemas.microsoft.com/office/powerpoint/2010/main" val="199381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75304B-AE07-4F31-ADE4-8E4E5F4CE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5 основних вимірів соцієтальної культури за Гіртом Гофстеде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318756B-9D89-4403-9041-60D4AE6AB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9713" y="2133600"/>
            <a:ext cx="9134899" cy="410029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altLang="uk-UA" sz="3200" b="1" noProof="1">
                <a:solidFill>
                  <a:schemeClr val="tx1"/>
                </a:solidFill>
              </a:rPr>
              <a:t>Дистанція влади</a:t>
            </a:r>
          </a:p>
          <a:p>
            <a:pPr marL="514350" indent="-514350">
              <a:buFont typeface="+mj-lt"/>
              <a:buAutoNum type="arabicPeriod"/>
            </a:pPr>
            <a:r>
              <a:rPr lang="uk-UA" altLang="uk-UA" sz="3200" b="1" noProof="1">
                <a:solidFill>
                  <a:schemeClr val="tx1"/>
                </a:solidFill>
              </a:rPr>
              <a:t>Индивідуалізм / коллективізм</a:t>
            </a:r>
          </a:p>
          <a:p>
            <a:pPr marL="514350" indent="-514350">
              <a:buFont typeface="+mj-lt"/>
              <a:buAutoNum type="arabicPeriod"/>
            </a:pPr>
            <a:r>
              <a:rPr lang="uk-UA" altLang="uk-UA" sz="3200" b="1" noProof="1">
                <a:solidFill>
                  <a:schemeClr val="tx1"/>
                </a:solidFill>
              </a:rPr>
              <a:t>Уникнення невизначеності</a:t>
            </a:r>
          </a:p>
          <a:p>
            <a:pPr marL="514350" indent="-514350">
              <a:buFont typeface="+mj-lt"/>
              <a:buAutoNum type="arabicPeriod"/>
            </a:pPr>
            <a:r>
              <a:rPr lang="uk-UA" altLang="uk-UA" sz="3200" b="1" noProof="1">
                <a:solidFill>
                  <a:schemeClr val="tx1"/>
                </a:solidFill>
              </a:rPr>
              <a:t>Маскулінність / фемінність </a:t>
            </a:r>
          </a:p>
          <a:p>
            <a:pPr marL="514350" indent="-514350">
              <a:buFont typeface="+mj-lt"/>
              <a:buAutoNum type="arabicPeriod"/>
            </a:pPr>
            <a:r>
              <a:rPr lang="uk-UA" altLang="uk-UA" sz="3200" b="1" noProof="1">
                <a:solidFill>
                  <a:schemeClr val="tx1"/>
                </a:solidFill>
              </a:rPr>
              <a:t>Довготерміновість орієнтації на майбутнє</a:t>
            </a:r>
          </a:p>
        </p:txBody>
      </p:sp>
    </p:spTree>
    <p:extLst>
      <p:ext uri="{BB962C8B-B14F-4D97-AF65-F5344CB8AC3E}">
        <p14:creationId xmlns:p14="http://schemas.microsoft.com/office/powerpoint/2010/main" val="2047686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883</TotalTime>
  <Words>1673</Words>
  <Application>Microsoft Office PowerPoint</Application>
  <PresentationFormat>Широкий екран</PresentationFormat>
  <Paragraphs>155</Paragraphs>
  <Slides>24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24</vt:i4>
      </vt:variant>
    </vt:vector>
  </HeadingPairs>
  <TitlesOfParts>
    <vt:vector size="36" baseType="lpstr">
      <vt:lpstr>Arial</vt:lpstr>
      <vt:lpstr>Arial Narrow</vt:lpstr>
      <vt:lpstr>Bahnschrift</vt:lpstr>
      <vt:lpstr>Calibri</vt:lpstr>
      <vt:lpstr>Calibri Light</vt:lpstr>
      <vt:lpstr>Century Gothic</vt:lpstr>
      <vt:lpstr>PMingLiU</vt:lpstr>
      <vt:lpstr>Times New Roman</vt:lpstr>
      <vt:lpstr>Wingdings</vt:lpstr>
      <vt:lpstr>Wingdings 3</vt:lpstr>
      <vt:lpstr>Тема Office</vt:lpstr>
      <vt:lpstr>Віхоть</vt:lpstr>
      <vt:lpstr>Соцієтальна культура та стилі публічного управління</vt:lpstr>
      <vt:lpstr>План лекції</vt:lpstr>
      <vt:lpstr>Що таке культура?</vt:lpstr>
      <vt:lpstr>Складові культури сучасних націй</vt:lpstr>
      <vt:lpstr>Соцієтальна культура -  </vt:lpstr>
      <vt:lpstr>Визначення соцієтальної культури</vt:lpstr>
      <vt:lpstr>Крос-національні дослідження соцієтальних культур за методикою Гірта Гофстеде</vt:lpstr>
      <vt:lpstr>Соцієтальна культура за Гіртом Гофстеде</vt:lpstr>
      <vt:lpstr>5 основних вимірів соцієтальної культури за Гіртом Гофстеде</vt:lpstr>
      <vt:lpstr>Дистанція влади</vt:lpstr>
      <vt:lpstr>Індивідуалізм / колективізм</vt:lpstr>
      <vt:lpstr>Уникнення невизначеності </vt:lpstr>
      <vt:lpstr>Маскулінність / фемінність</vt:lpstr>
      <vt:lpstr>Орієнтація на майбутнє</vt:lpstr>
      <vt:lpstr>Презентація PowerPoint</vt:lpstr>
      <vt:lpstr>Mетаврядування (1)</vt:lpstr>
      <vt:lpstr>Графічна модель концепції  “метаврядування” </vt:lpstr>
      <vt:lpstr>Mетаврядування (2)</vt:lpstr>
      <vt:lpstr>Особливості культури за Гофстеде і відповідні їм стилі врядування </vt:lpstr>
      <vt:lpstr>Особливості культури за Гофстеде і відповідні їм стилі врядування (2)</vt:lpstr>
      <vt:lpstr>Висновок А.В. Ліпенцева:</vt:lpstr>
      <vt:lpstr>Питання для роздумів та дискусії: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Соцієтальна та управлінська культура і концепція «метаврядування»</dc:title>
  <dc:creator>Antonina Kolodii</dc:creator>
  <cp:lastModifiedBy>Antonina Kolodii</cp:lastModifiedBy>
  <cp:revision>61</cp:revision>
  <dcterms:created xsi:type="dcterms:W3CDTF">2019-02-09T12:42:31Z</dcterms:created>
  <dcterms:modified xsi:type="dcterms:W3CDTF">2019-02-28T22:57:30Z</dcterms:modified>
</cp:coreProperties>
</file>