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372" r:id="rId2"/>
    <p:sldId id="430" r:id="rId3"/>
    <p:sldId id="419" r:id="rId4"/>
    <p:sldId id="420" r:id="rId5"/>
    <p:sldId id="405" r:id="rId6"/>
    <p:sldId id="381" r:id="rId7"/>
    <p:sldId id="406" r:id="rId8"/>
    <p:sldId id="423" r:id="rId9"/>
    <p:sldId id="437" r:id="rId10"/>
    <p:sldId id="429" r:id="rId11"/>
    <p:sldId id="438" r:id="rId12"/>
    <p:sldId id="439" r:id="rId13"/>
    <p:sldId id="440" r:id="rId14"/>
    <p:sldId id="425" r:id="rId15"/>
    <p:sldId id="422" r:id="rId16"/>
    <p:sldId id="427" r:id="rId17"/>
    <p:sldId id="426" r:id="rId18"/>
    <p:sldId id="361" r:id="rId19"/>
    <p:sldId id="412" r:id="rId20"/>
    <p:sldId id="424" r:id="rId21"/>
    <p:sldId id="435" r:id="rId22"/>
    <p:sldId id="431" r:id="rId23"/>
    <p:sldId id="433" r:id="rId24"/>
    <p:sldId id="434" r:id="rId25"/>
    <p:sldId id="432" r:id="rId26"/>
    <p:sldId id="436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6C24"/>
    <a:srgbClr val="050903"/>
    <a:srgbClr val="FF00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24558" autoAdjust="0"/>
    <p:restoredTop sz="94170" autoAdjust="0"/>
  </p:normalViewPr>
  <p:slideViewPr>
    <p:cSldViewPr>
      <p:cViewPr varScale="1">
        <p:scale>
          <a:sx n="78" d="100"/>
          <a:sy n="78" d="100"/>
        </p:scale>
        <p:origin x="27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uk-UA" altLang="en-US" noProof="0"/>
              <a:t>Click to edit Master title style</a:t>
            </a:r>
          </a:p>
        </p:txBody>
      </p:sp>
      <p:sp>
        <p:nvSpPr>
          <p:cNvPr id="3747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800"/>
            </a:lvl1pPr>
          </a:lstStyle>
          <a:p>
            <a:pPr lvl="0"/>
            <a:r>
              <a:rPr lang="uk-UA" altLang="en-US" noProof="0"/>
              <a:t>Click to edit Master subtitle style</a:t>
            </a:r>
          </a:p>
        </p:txBody>
      </p:sp>
      <p:sp>
        <p:nvSpPr>
          <p:cNvPr id="374788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en-US"/>
          </a:p>
        </p:txBody>
      </p:sp>
      <p:sp>
        <p:nvSpPr>
          <p:cNvPr id="37478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uk-UA" altLang="en-US"/>
          </a:p>
        </p:txBody>
      </p:sp>
      <p:sp>
        <p:nvSpPr>
          <p:cNvPr id="37479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329DBF4-98E2-466E-BB04-6678FFDFFD2B}" type="slidenum">
              <a:rPr lang="uk-UA" altLang="en-US"/>
              <a:pPr/>
              <a:t>‹№›</a:t>
            </a:fld>
            <a:endParaRPr lang="uk-UA" altLang="en-US"/>
          </a:p>
        </p:txBody>
      </p:sp>
      <p:sp>
        <p:nvSpPr>
          <p:cNvPr id="374791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374792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63F663-7282-4055-9A3C-42087A3C5DED}" type="slidenum">
              <a:rPr lang="uk-UA" altLang="en-US"/>
              <a:pPr/>
              <a:t>‹№›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4199257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E86242-4D5D-4477-9A23-989A8F7CA445}" type="slidenum">
              <a:rPr lang="uk-UA" altLang="en-US"/>
              <a:pPr/>
              <a:t>‹№›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15191937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uk-UA" alt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uk-UA" alt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830CB30-003C-449D-AE38-B3AF424DCE56}" type="slidenum">
              <a:rPr lang="uk-UA" altLang="en-US"/>
              <a:pPr/>
              <a:t>‹№›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43985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і 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вмісту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дати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uk-UA" altLang="en-US"/>
          </a:p>
        </p:txBody>
      </p:sp>
      <p:sp>
        <p:nvSpPr>
          <p:cNvPr id="7" name="Місце для нижнього колонтитула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uk-UA" altLang="en-US"/>
          </a:p>
        </p:txBody>
      </p:sp>
      <p:sp>
        <p:nvSpPr>
          <p:cNvPr id="8" name="Місце для номера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42BC7AB-DF62-46B3-B273-5D0E12A5AD96}" type="slidenum">
              <a:rPr lang="uk-UA" altLang="en-US"/>
              <a:pPr/>
              <a:t>‹№›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10831381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'єкт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uk-UA" alt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uk-UA" alt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F178FA7D-E22D-4353-B216-7E3EF7EE5FEB}" type="slidenum">
              <a:rPr lang="uk-UA" altLang="en-US"/>
              <a:pPr/>
              <a:t>‹№›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28218061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uk-UA" alt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uk-UA" alt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5493052-850F-4938-BBE0-B86ECAA07823}" type="slidenum">
              <a:rPr lang="uk-UA" altLang="en-US"/>
              <a:pPr/>
              <a:t>‹№›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33001326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і вміст поверх текст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uk-UA" alt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uk-UA" alt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FAB361D3-6AB0-4889-BB26-528DB634025E}" type="slidenum">
              <a:rPr lang="uk-UA" altLang="en-US"/>
              <a:pPr/>
              <a:t>‹№›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1162962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91D401-ABB3-428E-BEF1-F467236690E6}" type="slidenum">
              <a:rPr lang="uk-UA" altLang="en-US"/>
              <a:pPr/>
              <a:t>‹№›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2867592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59E066-0728-4BD7-9CCC-17CB1B73B7DF}" type="slidenum">
              <a:rPr lang="uk-UA" altLang="en-US"/>
              <a:pPr/>
              <a:t>‹№›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1418215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134126-8411-477E-A4A7-D5B294655652}" type="slidenum">
              <a:rPr lang="uk-UA" altLang="en-US"/>
              <a:pPr/>
              <a:t>‹№›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3703497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DA6F98-D055-40E9-B397-E16D88767816}" type="slidenum">
              <a:rPr lang="uk-UA" altLang="en-US"/>
              <a:pPr/>
              <a:t>‹№›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3507286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ECECA6-446C-4ED1-8993-33065416DC7E}" type="slidenum">
              <a:rPr lang="uk-UA" altLang="en-US"/>
              <a:pPr/>
              <a:t>‹№›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4068721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8307C9-3C9A-4A11-8304-95108BC760DF}" type="slidenum">
              <a:rPr lang="uk-UA" altLang="en-US"/>
              <a:pPr/>
              <a:t>‹№›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2757913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533DC3-587C-4E39-BA6B-4808D6F75C03}" type="slidenum">
              <a:rPr lang="uk-UA" altLang="en-US"/>
              <a:pPr/>
              <a:t>‹№›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3267453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A5F02B-CF96-48CA-9597-7832542388DA}" type="slidenum">
              <a:rPr lang="uk-UA" altLang="en-US"/>
              <a:pPr/>
              <a:t>‹№›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2639441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en-US"/>
              <a:t>Click to edit Master title style</a:t>
            </a:r>
          </a:p>
        </p:txBody>
      </p:sp>
      <p:sp>
        <p:nvSpPr>
          <p:cNvPr id="3737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en-US"/>
              <a:t>Click to edit Master text styles</a:t>
            </a:r>
          </a:p>
          <a:p>
            <a:pPr lvl="1"/>
            <a:r>
              <a:rPr lang="uk-UA" altLang="en-US"/>
              <a:t>Second level</a:t>
            </a:r>
          </a:p>
          <a:p>
            <a:pPr lvl="2"/>
            <a:r>
              <a:rPr lang="uk-UA" altLang="en-US"/>
              <a:t>Third level</a:t>
            </a:r>
          </a:p>
          <a:p>
            <a:pPr lvl="3"/>
            <a:r>
              <a:rPr lang="uk-UA" altLang="en-US"/>
              <a:t>Fourth level</a:t>
            </a:r>
          </a:p>
          <a:p>
            <a:pPr lvl="4"/>
            <a:r>
              <a:rPr lang="uk-UA" altLang="en-US"/>
              <a:t>Fifth level</a:t>
            </a:r>
          </a:p>
        </p:txBody>
      </p:sp>
      <p:sp>
        <p:nvSpPr>
          <p:cNvPr id="3737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endParaRPr lang="uk-UA" altLang="en-US"/>
          </a:p>
        </p:txBody>
      </p:sp>
      <p:sp>
        <p:nvSpPr>
          <p:cNvPr id="3737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uk-UA" altLang="en-US"/>
          </a:p>
        </p:txBody>
      </p:sp>
      <p:sp>
        <p:nvSpPr>
          <p:cNvPr id="3737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fld id="{939755DB-4702-4FB2-B9BA-5A1B7684F878}" type="slidenum">
              <a:rPr lang="uk-UA" altLang="en-US"/>
              <a:pPr/>
              <a:t>‹№›</a:t>
            </a:fld>
            <a:endParaRPr lang="uk-UA" altLang="en-US"/>
          </a:p>
        </p:txBody>
      </p:sp>
      <p:sp>
        <p:nvSpPr>
          <p:cNvPr id="373767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373768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</p:sldLayoutIdLst>
  <p:txStyles>
    <p:titleStyle>
      <a:lvl1pPr algn="l" rtl="0" fontAlgn="base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350" indent="-350838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39850" indent="-31591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811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4392613"/>
            <a:ext cx="8772525" cy="1471612"/>
          </a:xfrm>
        </p:spPr>
        <p:txBody>
          <a:bodyPr/>
          <a:lstStyle/>
          <a:p>
            <a:pPr algn="ctr"/>
            <a:r>
              <a:rPr lang="uk-UA" altLang="uk-UA" sz="4400" b="1" dirty="0">
                <a:solidFill>
                  <a:schemeClr val="accent2"/>
                </a:solidFill>
              </a:rPr>
              <a:t>Лекція 2. Політична влада і політична система</a:t>
            </a:r>
          </a:p>
        </p:txBody>
      </p:sp>
      <p:sp>
        <p:nvSpPr>
          <p:cNvPr id="32563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50825" y="3962400"/>
            <a:ext cx="8642349" cy="1752600"/>
          </a:xfrm>
          <a:noFill/>
          <a:ln/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br>
              <a:rPr lang="en-GB" altLang="uk-UA" b="1" dirty="0"/>
            </a:br>
            <a:endParaRPr lang="en-GB" altLang="uk-UA" b="1" dirty="0"/>
          </a:p>
        </p:txBody>
      </p:sp>
      <p:sp>
        <p:nvSpPr>
          <p:cNvPr id="325637" name="Rectangle 5"/>
          <p:cNvSpPr>
            <a:spLocks noChangeArrowheads="1"/>
          </p:cNvSpPr>
          <p:nvPr/>
        </p:nvSpPr>
        <p:spPr bwMode="auto">
          <a:xfrm>
            <a:off x="323850" y="188913"/>
            <a:ext cx="8569325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44488" algn="ctr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71513" algn="ctr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023938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341438" algn="ctr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798638" algn="ctr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55838" algn="ctr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713038" algn="ctr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170238" algn="ctr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GB" altLang="uk-UA" sz="2200" dirty="0">
              <a:solidFill>
                <a:schemeClr val="hlink"/>
              </a:solidFill>
            </a:endParaRPr>
          </a:p>
        </p:txBody>
      </p:sp>
      <p:sp>
        <p:nvSpPr>
          <p:cNvPr id="325638" name="Rectangle 6"/>
          <p:cNvSpPr>
            <a:spLocks noChangeArrowheads="1"/>
          </p:cNvSpPr>
          <p:nvPr/>
        </p:nvSpPr>
        <p:spPr bwMode="auto">
          <a:xfrm>
            <a:off x="4572000" y="1341438"/>
            <a:ext cx="40322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uk-UA" altLang="uk-UA" b="1" dirty="0">
                <a:solidFill>
                  <a:schemeClr val="hlink"/>
                </a:solidFill>
              </a:rPr>
              <a:t>Антоніна Федорівна Колодій</a:t>
            </a:r>
            <a:br>
              <a:rPr lang="uk-UA" altLang="uk-UA" b="1" dirty="0">
                <a:solidFill>
                  <a:schemeClr val="hlink"/>
                </a:solidFill>
              </a:rPr>
            </a:br>
            <a:r>
              <a:rPr lang="uk-UA" altLang="uk-UA" sz="2000" b="1" dirty="0">
                <a:solidFill>
                  <a:schemeClr val="hlink"/>
                </a:solidFill>
                <a:latin typeface="Arial Narrow" panose="020B0606020202030204" pitchFamily="34" charset="0"/>
              </a:rPr>
              <a:t>КУРС ЛЕКЦІЙ З ПОЛІТОЛОГІЇ</a:t>
            </a:r>
          </a:p>
          <a:p>
            <a:pPr algn="r"/>
            <a:r>
              <a:rPr lang="uk-UA" altLang="uk-UA" b="1" dirty="0">
                <a:solidFill>
                  <a:schemeClr val="hlink"/>
                </a:solidFill>
              </a:rPr>
              <a:t>2019-20 </a:t>
            </a:r>
            <a:r>
              <a:rPr lang="uk-UA" altLang="uk-UA" b="1" dirty="0" err="1">
                <a:solidFill>
                  <a:schemeClr val="hlink"/>
                </a:solidFill>
              </a:rPr>
              <a:t>н.р</a:t>
            </a:r>
            <a:r>
              <a:rPr lang="uk-UA" altLang="uk-UA" b="1" dirty="0">
                <a:solidFill>
                  <a:schemeClr val="hlink"/>
                </a:solidFill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312292"/>
            <a:ext cx="4248472" cy="2915041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02915"/>
          </a:xfrm>
        </p:spPr>
        <p:txBody>
          <a:bodyPr/>
          <a:lstStyle/>
          <a:p>
            <a:pPr algn="ctr"/>
            <a:r>
              <a:rPr lang="uk-UA" b="1" dirty="0"/>
              <a:t>Владна піраміда</a:t>
            </a:r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0" y="1268760"/>
            <a:ext cx="8928992" cy="4896544"/>
          </a:xfrm>
        </p:spPr>
      </p:pic>
    </p:spTree>
    <p:extLst>
      <p:ext uri="{BB962C8B-B14F-4D97-AF65-F5344CB8AC3E}">
        <p14:creationId xmlns:p14="http://schemas.microsoft.com/office/powerpoint/2010/main" val="26325785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74923"/>
          </a:xfrm>
        </p:spPr>
        <p:txBody>
          <a:bodyPr/>
          <a:lstStyle/>
          <a:p>
            <a:r>
              <a:rPr lang="uk-UA" b="1" dirty="0"/>
              <a:t>Влада-авторитет і влада-сила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62165"/>
          </a:xfrm>
        </p:spPr>
        <p:txBody>
          <a:bodyPr/>
          <a:lstStyle/>
          <a:p>
            <a:r>
              <a:rPr lang="uk-UA" sz="2600" b="1" dirty="0"/>
              <a:t>Влада-авто­ритет </a:t>
            </a:r>
            <a:r>
              <a:rPr lang="uk-UA" sz="2600" b="1" noProof="1"/>
              <a:t>(authority) </a:t>
            </a:r>
            <a:r>
              <a:rPr lang="uk-UA" sz="2600" noProof="1"/>
              <a:t>в основному спирається на добро­вiльну згоду i переконання (Ліндблом), вона передбачає ком­­пе­тентнiсть суб'єкта влади i дуже важлива для управлiння процесами. </a:t>
            </a:r>
          </a:p>
          <a:p>
            <a:r>
              <a:rPr lang="uk-UA" sz="2600" b="1" noProof="1"/>
              <a:t>Влада-сила (power) </a:t>
            </a:r>
            <a:r>
              <a:rPr lang="uk-UA" sz="2600" noProof="1"/>
              <a:t>- спира­ється </a:t>
            </a:r>
            <a:r>
              <a:rPr lang="uk-UA" sz="2600" dirty="0"/>
              <a:t>на при­мус, аж до фізичного на­сильства; вона достатня для пiдкорення людей, але не завжди ефективна в управ­лін­ні процесами. </a:t>
            </a:r>
          </a:p>
          <a:p>
            <a:pPr marL="0" indent="0">
              <a:buNone/>
            </a:pPr>
            <a:r>
              <a:rPr lang="uk-UA" sz="2600" dirty="0"/>
              <a:t>(«Захар Беркут» Івана Франка; фільм)</a:t>
            </a:r>
          </a:p>
          <a:p>
            <a:r>
              <a:rPr lang="uk-UA" sz="2600" b="1" dirty="0"/>
              <a:t>Узурпація влади і безвладдя </a:t>
            </a:r>
          </a:p>
        </p:txBody>
      </p:sp>
    </p:spTree>
    <p:extLst>
      <p:ext uri="{BB962C8B-B14F-4D97-AF65-F5344CB8AC3E}">
        <p14:creationId xmlns:p14="http://schemas.microsoft.com/office/powerpoint/2010/main" val="33438396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b="1" dirty="0"/>
              <a:t>Легітимність політичної влади. Макс Вебер про основні типи легітимації </a:t>
            </a:r>
            <a:br>
              <a:rPr lang="uk-UA" sz="3600" b="1" dirty="0"/>
            </a:br>
            <a:endParaRPr lang="uk-UA" sz="360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2800" b="1" dirty="0"/>
              <a:t>Легітимність </a:t>
            </a:r>
            <a:r>
              <a:rPr lang="uk-UA" sz="2800" dirty="0"/>
              <a:t>- такий </a:t>
            </a:r>
            <a:r>
              <a:rPr lang="uk-UA" sz="2800" b="1" dirty="0"/>
              <a:t>стан влади</a:t>
            </a:r>
            <a:r>
              <a:rPr lang="uk-UA" sz="2800" dirty="0"/>
              <a:t>, коли її правочинність визнається суспільством і світовим співтовариством</a:t>
            </a:r>
          </a:p>
          <a:p>
            <a:r>
              <a:rPr lang="uk-UA" sz="2800" b="1" dirty="0"/>
              <a:t>Легітимність</a:t>
            </a:r>
            <a:r>
              <a:rPr lang="uk-UA" sz="2800" dirty="0"/>
              <a:t> – здатність системи створювати і підтримувати у людей впевненість в тому, що існуючі політичні інститути є найбільш адекватними для даного суспільства. </a:t>
            </a:r>
            <a:r>
              <a:rPr lang="uk-UA" sz="2800" b="1" dirty="0"/>
              <a:t>(</a:t>
            </a:r>
            <a:r>
              <a:rPr lang="uk-UA" sz="2800" b="1" dirty="0" err="1"/>
              <a:t>С.Ліпсет</a:t>
            </a:r>
            <a:r>
              <a:rPr lang="uk-UA" sz="2800" b="1" dirty="0"/>
              <a:t>)</a:t>
            </a:r>
            <a:endParaRPr lang="uk-UA" sz="2800" dirty="0"/>
          </a:p>
          <a:p>
            <a:r>
              <a:rPr lang="uk-UA" sz="2800" b="1" dirty="0"/>
              <a:t>Шляхи легітимації: </a:t>
            </a:r>
            <a:r>
              <a:rPr lang="uk-UA" sz="2800" dirty="0"/>
              <a:t>традиційний; легальний; харизматичний.</a:t>
            </a:r>
          </a:p>
          <a:p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143840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/>
              <a:t>Ефективність влади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50197"/>
          </a:xfrm>
        </p:spPr>
        <p:txBody>
          <a:bodyPr/>
          <a:lstStyle/>
          <a:p>
            <a:r>
              <a:rPr lang="uk-UA" sz="2400" dirty="0"/>
              <a:t>великою мірою залежить від розуміння суб’єктом влади над ким або чим він здійснює владу та відповідність цього розуміння уявленню об’єкта його влади</a:t>
            </a:r>
          </a:p>
          <a:p>
            <a:r>
              <a:rPr lang="uk-UA" sz="2400" noProof="1"/>
              <a:t>Згадаймо, що полiтика - це i </a:t>
            </a:r>
            <a:r>
              <a:rPr lang="uk-UA" sz="2400" i="1" noProof="1"/>
              <a:t>politics</a:t>
            </a:r>
            <a:r>
              <a:rPr lang="uk-UA" sz="2400" noProof="1"/>
              <a:t> i </a:t>
            </a:r>
            <a:r>
              <a:rPr lang="uk-UA" sz="2400" i="1" noProof="1"/>
              <a:t>policy</a:t>
            </a:r>
            <a:r>
              <a:rPr lang="uk-UA" sz="2400" noProof="1"/>
              <a:t>; </a:t>
            </a:r>
            <a:r>
              <a:rPr lang="uk-UA" sz="2400" i="1" noProof="1"/>
              <a:t>politics</a:t>
            </a:r>
            <a:r>
              <a:rPr lang="uk-UA" sz="2400" noProof="1"/>
              <a:t> - боротьба мiж людьми i за вплив на людей, а </a:t>
            </a:r>
            <a:r>
              <a:rPr lang="uk-UA" sz="2400" i="1" noProof="1"/>
              <a:t>policy</a:t>
            </a:r>
            <a:r>
              <a:rPr lang="uk-UA" sz="2400" noProof="1"/>
              <a:t> - це здiйс­нення регулятивного впливу на суспільну систему. Вiдповiдно до цих аспек­тiв по­лiтики i полiтична влада - це, з одного боку, </a:t>
            </a:r>
            <a:r>
              <a:rPr lang="uk-UA" sz="2400" b="1" noProof="1"/>
              <a:t>влада над людьми</a:t>
            </a:r>
            <a:r>
              <a:rPr lang="uk-UA" sz="2400" noProof="1"/>
              <a:t>; а з iншого - </a:t>
            </a:r>
            <a:r>
              <a:rPr lang="uk-UA" sz="2400" b="1" noProof="1"/>
              <a:t>вла­­да над процеса­ми </a:t>
            </a:r>
            <a:r>
              <a:rPr lang="uk-UA" sz="2400" noProof="1"/>
              <a:t>суспiльного розвитку.</a:t>
            </a:r>
          </a:p>
          <a:p>
            <a:r>
              <a:rPr lang="uk-UA" sz="2400" noProof="1"/>
              <a:t>В сучасних умовах </a:t>
            </a:r>
            <a:r>
              <a:rPr lang="uk-UA" sz="2800" b="1" dirty="0"/>
              <a:t>реальна сила влади  =  ефективностi її регулятивного впливу.</a:t>
            </a:r>
            <a:endParaRPr lang="uk-UA" sz="2800" dirty="0"/>
          </a:p>
          <a:p>
            <a:endParaRPr lang="uk-UA" sz="2400" noProof="1"/>
          </a:p>
          <a:p>
            <a:endParaRPr lang="uk-UA" sz="2400" noProof="1"/>
          </a:p>
        </p:txBody>
      </p:sp>
    </p:spTree>
    <p:extLst>
      <p:ext uri="{BB962C8B-B14F-4D97-AF65-F5344CB8AC3E}">
        <p14:creationId xmlns:p14="http://schemas.microsoft.com/office/powerpoint/2010/main" val="40297217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7813"/>
            <a:ext cx="8568952" cy="1139825"/>
          </a:xfrm>
        </p:spPr>
        <p:txBody>
          <a:bodyPr/>
          <a:lstStyle/>
          <a:p>
            <a:pPr algn="ctr"/>
            <a:r>
              <a:rPr lang="uk-UA" sz="4000" b="1" dirty="0"/>
              <a:t>Аристотель про форми державної влади</a:t>
            </a:r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8553082" cy="3816424"/>
          </a:xfrm>
        </p:spPr>
      </p:pic>
    </p:spTree>
    <p:extLst>
      <p:ext uri="{BB962C8B-B14F-4D97-AF65-F5344CB8AC3E}">
        <p14:creationId xmlns:p14="http://schemas.microsoft.com/office/powerpoint/2010/main" val="19130791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7813"/>
            <a:ext cx="8856984" cy="1278979"/>
          </a:xfrm>
        </p:spPr>
        <p:txBody>
          <a:bodyPr/>
          <a:lstStyle/>
          <a:p>
            <a:pPr algn="ctr"/>
            <a:r>
              <a:rPr lang="uk-UA" sz="3600" b="1" dirty="0"/>
              <a:t>Три типи сучасної влади за Богданом Гаврилишиним</a:t>
            </a:r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575565"/>
            <a:ext cx="7395271" cy="4530725"/>
          </a:xfrm>
        </p:spPr>
      </p:pic>
    </p:spTree>
    <p:extLst>
      <p:ext uri="{BB962C8B-B14F-4D97-AF65-F5344CB8AC3E}">
        <p14:creationId xmlns:p14="http://schemas.microsoft.com/office/powerpoint/2010/main" val="18277128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3600" b="1" dirty="0"/>
              <a:t>Визначення системи і найпростіша модель політичної системи </a:t>
            </a:r>
            <a:r>
              <a:rPr lang="uk-UA" sz="3600" b="1" dirty="0" err="1"/>
              <a:t>Д.Істона</a:t>
            </a:r>
            <a:endParaRPr lang="uk-UA" sz="3600" b="1" dirty="0"/>
          </a:p>
        </p:txBody>
      </p:sp>
      <p:pic>
        <p:nvPicPr>
          <p:cNvPr id="7" name="Місце для вмісту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700808"/>
            <a:ext cx="5676478" cy="1794073"/>
          </a:xfrm>
        </p:spPr>
      </p:pic>
      <p:sp>
        <p:nvSpPr>
          <p:cNvPr id="6" name="Місце для тексту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Система — це впорядкована сукупність взаємодію­чих компонентів, яка виникає і функціонує для досягнення пев­ної мети і володіє інтегратив­ними якостями, що не власти­ві окремим компо­нен­там, які її утво­рю­ють. 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085685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025" y="980728"/>
            <a:ext cx="8853471" cy="5179866"/>
          </a:xfrm>
          <a:prstGeom prst="rect">
            <a:avLst/>
          </a:prstGeom>
        </p:spPr>
      </p:pic>
      <p:sp>
        <p:nvSpPr>
          <p:cNvPr id="5" name="Прямокутник 4"/>
          <p:cNvSpPr/>
          <p:nvPr/>
        </p:nvSpPr>
        <p:spPr>
          <a:xfrm>
            <a:off x="395536" y="260648"/>
            <a:ext cx="8640960" cy="515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>
              <a:lnSpc>
                <a:spcPct val="115000"/>
              </a:lnSpc>
              <a:spcAft>
                <a:spcPts val="0"/>
              </a:spcAft>
            </a:pPr>
            <a:r>
              <a:rPr lang="uk-UA" sz="2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Політична система (структурно-функціональна схема)</a:t>
            </a:r>
            <a:endParaRPr lang="uk-UA" sz="2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9864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333375"/>
            <a:ext cx="7978775" cy="503238"/>
          </a:xfrm>
        </p:spPr>
        <p:txBody>
          <a:bodyPr/>
          <a:lstStyle/>
          <a:p>
            <a:r>
              <a:rPr lang="uk-UA" altLang="uk-UA" sz="2600" b="1" dirty="0"/>
              <a:t>Місце політики в системі суспільних відносин (1)</a:t>
            </a:r>
          </a:p>
        </p:txBody>
      </p:sp>
      <p:pic>
        <p:nvPicPr>
          <p:cNvPr id="310280" name="Picture 8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981075"/>
            <a:ext cx="7991475" cy="5684838"/>
          </a:xfrm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333375"/>
            <a:ext cx="7978775" cy="503238"/>
          </a:xfrm>
        </p:spPr>
        <p:txBody>
          <a:bodyPr/>
          <a:lstStyle/>
          <a:p>
            <a:r>
              <a:rPr lang="uk-UA" altLang="uk-UA" sz="2600" b="1"/>
              <a:t>Місце політики в системі суспільних відносин (2)</a:t>
            </a:r>
          </a:p>
        </p:txBody>
      </p:sp>
      <p:pic>
        <p:nvPicPr>
          <p:cNvPr id="478212" name="Picture 4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8888" y="1111250"/>
            <a:ext cx="7058025" cy="5019675"/>
          </a:xfr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uk-UA" sz="3600" b="1" dirty="0"/>
              <a:t>План семінарського заняття. Т. 2.</a:t>
            </a:r>
            <a:br>
              <a:rPr lang="uk-UA" altLang="uk-UA" sz="3600" b="1" dirty="0"/>
            </a:br>
            <a:r>
              <a:rPr lang="uk-UA" altLang="uk-UA" sz="3600" b="1" dirty="0"/>
              <a:t>Політична влада і політична система.</a:t>
            </a:r>
            <a:br>
              <a:rPr lang="uk-UA" sz="3600" dirty="0"/>
            </a:br>
            <a:endParaRPr lang="uk-UA" sz="360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48472"/>
          </a:xfrm>
        </p:spPr>
        <p:txBody>
          <a:bodyPr/>
          <a:lstStyle/>
          <a:p>
            <a:pPr marL="0" indent="-457200">
              <a:spcBef>
                <a:spcPts val="0"/>
              </a:spcBef>
              <a:buNone/>
            </a:pPr>
            <a:r>
              <a:rPr lang="uk-UA" sz="2000" dirty="0"/>
              <a:t>1. </a:t>
            </a:r>
            <a:r>
              <a:rPr lang="uk-UA" sz="2400" dirty="0"/>
              <a:t>Поняття, джерела та ресурси влади. «Владна піраміда».</a:t>
            </a:r>
          </a:p>
          <a:p>
            <a:pPr marL="0" indent="0">
              <a:buNone/>
            </a:pPr>
            <a:r>
              <a:rPr lang="uk-UA" sz="2400" dirty="0"/>
              <a:t>2. Легітимність та ефективність політичної влади.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2400" dirty="0"/>
              <a:t>3. Історичні й сучасні форми політичної влади.</a:t>
            </a:r>
          </a:p>
          <a:p>
            <a:pPr marL="0" indent="-457200">
              <a:spcBef>
                <a:spcPts val="0"/>
              </a:spcBef>
              <a:buNone/>
            </a:pPr>
            <a:r>
              <a:rPr lang="uk-UA" sz="2400" dirty="0"/>
              <a:t>4. Системний підхід до вивчення політики (Девід </a:t>
            </a:r>
            <a:r>
              <a:rPr lang="uk-UA" sz="2400" dirty="0" err="1"/>
              <a:t>Істон</a:t>
            </a:r>
            <a:r>
              <a:rPr lang="uk-UA" sz="2400" dirty="0"/>
              <a:t>). Структура і функції політичних систем. </a:t>
            </a:r>
          </a:p>
          <a:p>
            <a:pPr marL="0" indent="0">
              <a:buNone/>
            </a:pPr>
            <a:r>
              <a:rPr lang="uk-UA" sz="2400" dirty="0"/>
              <a:t>5. Інституційний вимір політичної системи. Формальні та неформальні інституції та їх значення для суспільного розвитку. </a:t>
            </a:r>
          </a:p>
        </p:txBody>
      </p:sp>
    </p:spTree>
    <p:extLst>
      <p:ext uri="{BB962C8B-B14F-4D97-AF65-F5344CB8AC3E}">
        <p14:creationId xmlns:p14="http://schemas.microsoft.com/office/powerpoint/2010/main" val="30872584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3200" b="1" dirty="0"/>
              <a:t>Суть структурно-функціонального підходу до політичної системи:</a:t>
            </a:r>
            <a:endParaRPr lang="uk-UA" dirty="0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83" y="1636090"/>
            <a:ext cx="8229600" cy="1286425"/>
          </a:xfrm>
        </p:spPr>
      </p:pic>
      <p:sp>
        <p:nvSpPr>
          <p:cNvPr id="5" name="Прямокутник 4"/>
          <p:cNvSpPr/>
          <p:nvPr/>
        </p:nvSpPr>
        <p:spPr>
          <a:xfrm>
            <a:off x="457200" y="3140968"/>
            <a:ext cx="843528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 найширшому розу­мінні, політична система — це цілісна впорядкована </a:t>
            </a:r>
            <a:r>
              <a:rPr lang="uk-UA" sz="2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сукупність політичних інсти­тутів, політичних ролей, стосунків, процесів</a:t>
            </a:r>
            <a:r>
              <a:rPr lang="uk-UA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політико-правових норм, політичної культури, за допомогою яких </a:t>
            </a:r>
            <a:r>
              <a:rPr lang="uk-UA" sz="2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здійснюєть­ся утвердження і функціонування полі­тич­ної влади</a:t>
            </a:r>
            <a:r>
              <a:rPr lang="uk-UA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забезпе­чу­ється соціальна і політична стабільність. </a:t>
            </a:r>
            <a:endParaRPr lang="uk-UA" dirty="0">
              <a:latin typeface="Times New Roman" panose="02020603050405020304" pitchFamily="18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648421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7813"/>
            <a:ext cx="8291264" cy="558899"/>
          </a:xfrm>
        </p:spPr>
        <p:txBody>
          <a:bodyPr/>
          <a:lstStyle/>
          <a:p>
            <a:pPr algn="ctr"/>
            <a:r>
              <a:rPr lang="uk-UA" sz="3600" b="1" dirty="0"/>
              <a:t>Функції політичної системи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79512" y="908720"/>
            <a:ext cx="8507288" cy="5760640"/>
          </a:xfrm>
        </p:spPr>
        <p:txBody>
          <a:bodyPr/>
          <a:lstStyle/>
          <a:p>
            <a:r>
              <a:rPr lang="uk-UA" sz="2100" b="1" dirty="0"/>
              <a:t>Нормативно-регулятивна</a:t>
            </a:r>
            <a:r>
              <a:rPr lang="uk-UA" sz="2100" dirty="0"/>
              <a:t>: визначення політичних цілей і завдань суспільства, вироб­лення програм їх реалізації та мобіліза­ція ресурсів на їх виконання. Ця функція реалізу­ється через владно-управлінську діяльність, прийняття і виконання політичних управлінських рішень</a:t>
            </a:r>
          </a:p>
          <a:p>
            <a:r>
              <a:rPr lang="uk-UA" sz="2100" b="1" dirty="0"/>
              <a:t>Репрезентативна: </a:t>
            </a:r>
            <a:r>
              <a:rPr lang="uk-UA" sz="2100" dirty="0"/>
              <a:t>представництво національних, регіональних та соціальних групових інтересів </a:t>
            </a:r>
          </a:p>
          <a:p>
            <a:r>
              <a:rPr lang="uk-UA" sz="2100" b="1" dirty="0"/>
              <a:t>Інтегративна:</a:t>
            </a:r>
            <a:r>
              <a:rPr lang="uk-UA" sz="2100" dirty="0"/>
              <a:t> знаходження і реалізація загальносуспільних інтересів, цілей і цінностей, довкола яких об'єднуються всі суспільні групи і на цій основі відбувається консолідація суспільства, нації.</a:t>
            </a:r>
          </a:p>
          <a:p>
            <a:r>
              <a:rPr lang="uk-UA" sz="2100" b="1" dirty="0"/>
              <a:t>Організації та відтворення політичного життя: </a:t>
            </a:r>
            <a:r>
              <a:rPr lang="uk-UA" sz="2100" dirty="0"/>
              <a:t>зміцнення влади, </a:t>
            </a:r>
            <a:r>
              <a:rPr lang="uk-UA" sz="2100" b="1" dirty="0"/>
              <a:t>розвитку і вдосконалення політичних інституцій</a:t>
            </a:r>
            <a:r>
              <a:rPr lang="uk-UA" sz="2100" dirty="0"/>
              <a:t>, забезпечен­ня їх стабільного функціонування, в тому числі й через створення і використання засобів легітимації влади.</a:t>
            </a:r>
          </a:p>
        </p:txBody>
      </p:sp>
    </p:spTree>
    <p:extLst>
      <p:ext uri="{BB962C8B-B14F-4D97-AF65-F5344CB8AC3E}">
        <p14:creationId xmlns:p14="http://schemas.microsoft.com/office/powerpoint/2010/main" val="29433538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b="1" dirty="0"/>
              <a:t>Інституції (інститути) – визначення: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40812" y="1052736"/>
            <a:ext cx="8435280" cy="5040560"/>
          </a:xfrm>
        </p:spPr>
        <p:txBody>
          <a:bodyPr/>
          <a:lstStyle/>
          <a:p>
            <a:r>
              <a:rPr lang="uk-UA" sz="2400" dirty="0"/>
              <a:t>Семюель Гантіґтон: </a:t>
            </a:r>
            <a:r>
              <a:rPr lang="uk-UA" sz="2400" b="1" dirty="0"/>
              <a:t>«стійкі, поціновувані та регулярно повторювані зразки поведінки»</a:t>
            </a:r>
          </a:p>
          <a:p>
            <a:r>
              <a:rPr lang="uk-UA" sz="2400" dirty="0"/>
              <a:t>Александер Мотиль: «поціновувані зразки поведінки» </a:t>
            </a:r>
          </a:p>
          <a:p>
            <a:r>
              <a:rPr lang="uk-UA" sz="2400" dirty="0" err="1"/>
              <a:t>Ґілермо</a:t>
            </a:r>
            <a:r>
              <a:rPr lang="uk-UA" sz="2400" dirty="0"/>
              <a:t> </a:t>
            </a:r>
            <a:r>
              <a:rPr lang="uk-UA" sz="2400" dirty="0" err="1"/>
              <a:t>О’Доннел</a:t>
            </a:r>
            <a:r>
              <a:rPr lang="uk-UA" sz="2400" dirty="0"/>
              <a:t>: </a:t>
            </a:r>
            <a:r>
              <a:rPr lang="uk-UA" sz="2400" b="1" dirty="0"/>
              <a:t>«регулярно повторювані зразки взаємодій, що є відомі, прийнятні </a:t>
            </a:r>
            <a:r>
              <a:rPr lang="uk-UA" sz="2400" dirty="0"/>
              <a:t>(хоч і не обов'язково схвалювані) </a:t>
            </a:r>
            <a:r>
              <a:rPr lang="uk-UA" sz="2400" b="1" dirty="0"/>
              <a:t>і практикуються суб'єктами діяльності</a:t>
            </a:r>
            <a:r>
              <a:rPr lang="uk-UA" sz="2400" dirty="0"/>
              <a:t>, котрі сподіваються продовжувати взаємодію згідно правил, санкціонованих і підтримуваних цими зразками, у майбутньому.</a:t>
            </a:r>
          </a:p>
          <a:p>
            <a:r>
              <a:rPr lang="uk-UA" sz="2400" dirty="0"/>
              <a:t>Неоінституціоналісти, зокрема, Даглас Норт: інституції – це набори (сукупності) правил (</a:t>
            </a:r>
            <a:r>
              <a:rPr lang="en-US" sz="2400" b="1" dirty="0"/>
              <a:t>sets of rules</a:t>
            </a:r>
            <a:r>
              <a:rPr lang="uk-UA" sz="2400" dirty="0"/>
              <a:t>), які спрямовують і обмежують поведінку індивідуальних акторів. </a:t>
            </a:r>
          </a:p>
          <a:p>
            <a:endParaRPr lang="uk-UA" sz="2000" dirty="0"/>
          </a:p>
          <a:p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15170699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Акценти Дагласа Норта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8189"/>
          </a:xfrm>
        </p:spPr>
        <p:txBody>
          <a:bodyPr/>
          <a:lstStyle/>
          <a:p>
            <a:r>
              <a:rPr lang="uk-UA" sz="2800" dirty="0"/>
              <a:t>Даглас Норт особливо наголошує на відмінностях інституцій від організацій. Організації – це групи людей, «об’єднаних прагненням спільно досягти певної мети», а інституції –  це набори правил-обмежень щодо їхньої поведінки. </a:t>
            </a:r>
          </a:p>
          <a:p>
            <a:r>
              <a:rPr lang="uk-UA" sz="2800" dirty="0"/>
              <a:t>Д. Норт підкреслює велике значення неформальних інституцій та їх роль у формальній інституціалізації суспільного життя  [див. список літератури, </a:t>
            </a:r>
            <a:r>
              <a:rPr lang="en-US" sz="2800" dirty="0"/>
              <a:t>c</a:t>
            </a:r>
            <a:r>
              <a:rPr lang="uk-UA" sz="2800" dirty="0"/>
              <a:t>. 11-14; 51-55]. 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948166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846931"/>
          </a:xfrm>
        </p:spPr>
        <p:txBody>
          <a:bodyPr/>
          <a:lstStyle/>
          <a:p>
            <a:r>
              <a:rPr lang="uk-UA" dirty="0"/>
              <a:t>Історичний неоінституцоналізм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5006181"/>
          </a:xfrm>
        </p:spPr>
        <p:txBody>
          <a:bodyPr/>
          <a:lstStyle/>
          <a:p>
            <a:r>
              <a:rPr lang="uk-UA" sz="2000" b="1" dirty="0"/>
              <a:t>Історичний інституціоналізм </a:t>
            </a:r>
            <a:r>
              <a:rPr lang="uk-UA" sz="2000" dirty="0"/>
              <a:t>робить наголос на значенні пройденого історичного шляху утвердження інституцій.  </a:t>
            </a:r>
          </a:p>
          <a:p>
            <a:r>
              <a:rPr lang="uk-UA" sz="2000" dirty="0"/>
              <a:t>Його девіз: «</a:t>
            </a:r>
            <a:r>
              <a:rPr lang="uk-UA" sz="2000" b="1" dirty="0"/>
              <a:t>історія має значення</a:t>
            </a:r>
            <a:r>
              <a:rPr lang="uk-UA" sz="2000" dirty="0"/>
              <a:t>»  ("</a:t>
            </a:r>
            <a:r>
              <a:rPr lang="en-US" sz="2000" dirty="0"/>
              <a:t>history matters</a:t>
            </a:r>
            <a:r>
              <a:rPr lang="uk-UA" sz="2000" dirty="0"/>
              <a:t>") (для становлення й утвердження політичних інституцій)</a:t>
            </a:r>
          </a:p>
          <a:p>
            <a:r>
              <a:rPr lang="uk-UA" sz="2000" dirty="0"/>
              <a:t>Ключова ідея виражена через поняття: </a:t>
            </a:r>
            <a:r>
              <a:rPr lang="uk-UA" sz="2000" b="1" dirty="0"/>
              <a:t>«стежка залежності» </a:t>
            </a:r>
            <a:r>
              <a:rPr lang="uk-UA" sz="2000" dirty="0"/>
              <a:t>(„</a:t>
            </a:r>
            <a:r>
              <a:rPr lang="en-US" sz="2000" i="1" dirty="0"/>
              <a:t>path dependency</a:t>
            </a:r>
            <a:r>
              <a:rPr lang="uk-UA" sz="2000" i="1" dirty="0"/>
              <a:t>”</a:t>
            </a:r>
            <a:r>
              <a:rPr lang="uk-UA" sz="2000" dirty="0"/>
              <a:t>). </a:t>
            </a:r>
          </a:p>
          <a:p>
            <a:r>
              <a:rPr lang="uk-UA" sz="2000" dirty="0"/>
              <a:t>Її зміст: Шляхи, „протоптані” на ранніх стадіях існування певної інституції чи сукупності інституцій (політичного ладу), мають тенденцію до відтворення. Кожна інституція ніби внутрішньо запрограмована на певні зразки розвитку, що в деяких випадках призводить до нескінченного ланцюга інституційного самовідтворення, який досить важко розірвати. </a:t>
            </a:r>
          </a:p>
          <a:p>
            <a:r>
              <a:rPr lang="uk-UA" sz="2000" dirty="0"/>
              <a:t>Проте, інституційні повтори не завжди є фатально  неминучі. Критичний збіг обставин, кризові ситуації можуть відкрити шлях до інституційних змін нового типу. 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561278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846931"/>
          </a:xfrm>
        </p:spPr>
        <p:txBody>
          <a:bodyPr/>
          <a:lstStyle/>
          <a:p>
            <a:r>
              <a:rPr lang="uk-UA" dirty="0"/>
              <a:t>Інституціалізація та її наслідки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34173"/>
          </a:xfrm>
        </p:spPr>
        <p:txBody>
          <a:bodyPr/>
          <a:lstStyle/>
          <a:p>
            <a:r>
              <a:rPr lang="uk-UA" sz="2400" b="1" dirty="0"/>
              <a:t>Інституціалізація – це перетворення певних практик чи організацій на добре утверджені та широко відомі. </a:t>
            </a:r>
          </a:p>
          <a:p>
            <a:r>
              <a:rPr lang="uk-UA" sz="2400" dirty="0"/>
              <a:t>За умов інституціалізованих відносин дійові особи політики виробляють очікування, орієнтації та поведінку, засновані на припущенні, що дана практика чи організація переважатимуть і в передбачуваному майбутньому. </a:t>
            </a:r>
          </a:p>
          <a:p>
            <a:r>
              <a:rPr lang="uk-UA" sz="2400" dirty="0"/>
              <a:t>Наслідком інституаціалізації є чіткі та стійкі очікування одних політичних акторів щодо поведінки інших, а відтак суспільна та/чи політична стабільність </a:t>
            </a:r>
          </a:p>
        </p:txBody>
      </p:sp>
    </p:spTree>
    <p:extLst>
      <p:ext uri="{BB962C8B-B14F-4D97-AF65-F5344CB8AC3E}">
        <p14:creationId xmlns:p14="http://schemas.microsoft.com/office/powerpoint/2010/main" val="41136661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3600" b="1" dirty="0"/>
              <a:t>Держава – головний інститут політичної системи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2400" dirty="0"/>
              <a:t>Центральне місце серед інститутів </a:t>
            </a:r>
            <a:r>
              <a:rPr lang="uk-UA" sz="2400" dirty="0" err="1"/>
              <a:t>п.с</a:t>
            </a:r>
            <a:r>
              <a:rPr lang="uk-UA" sz="2400" dirty="0"/>
              <a:t>. належить державі, адже саме її рішення є авторитетні та обов’язкові для усього суспільства («випуск – це, насамперед, рішення органів державної влади)</a:t>
            </a:r>
          </a:p>
          <a:p>
            <a:r>
              <a:rPr lang="uk-UA" sz="2400" dirty="0"/>
              <a:t>«Повернення держави» в предметне поле політології</a:t>
            </a:r>
          </a:p>
          <a:p>
            <a:r>
              <a:rPr lang="uk-UA" sz="2400" dirty="0"/>
              <a:t>Сучасна держава активно взаємодіє з громадянським суспільством – найбільш організованою та інституціалізованою частиною суспільного середовища.</a:t>
            </a:r>
          </a:p>
          <a:p>
            <a:r>
              <a:rPr lang="uk-UA" sz="2400" dirty="0"/>
              <a:t>Про це – наша наступна лекція.</a:t>
            </a:r>
          </a:p>
        </p:txBody>
      </p:sp>
    </p:spTree>
    <p:extLst>
      <p:ext uri="{BB962C8B-B14F-4D97-AF65-F5344CB8AC3E}">
        <p14:creationId xmlns:p14="http://schemas.microsoft.com/office/powerpoint/2010/main" val="3248278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/>
              <a:t>Література основна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2000" noProof="1"/>
              <a:t>Арістотель. Політика /</a:t>
            </a:r>
            <a:r>
              <a:rPr lang="en-US" sz="2000" noProof="1"/>
              <a:t> </a:t>
            </a:r>
            <a:r>
              <a:rPr lang="uk-UA" sz="2000" noProof="1"/>
              <a:t>Пер. з давньогрецької та передмова  О. Кислюка. – К.: Основи, 2000. – 239 с.</a:t>
            </a:r>
          </a:p>
          <a:p>
            <a:r>
              <a:rPr lang="uk-UA" sz="2000" noProof="1"/>
              <a:t>Вебер Макс. Три чисті типи легітимного панування. – Макс Вебер. Соціологія: Загальносоціологічні аналізи. Політика. – К.: Основи, 1998. С. 157-172.</a:t>
            </a:r>
          </a:p>
          <a:p>
            <a:r>
              <a:rPr lang="uk-UA" sz="2000" noProof="1"/>
              <a:t>Основи демократії: підручник для студ. внз / за заг. ред. Антоніни Колодій. – Третє вид., оновл. і доп. – Львів: Астролябія, 2009. </a:t>
            </a:r>
            <a:r>
              <a:rPr lang="en-US" sz="2000" noProof="1"/>
              <a:t>[</a:t>
            </a:r>
            <a:r>
              <a:rPr lang="uk-UA" sz="2000" noProof="1"/>
              <a:t>832 с. </a:t>
            </a:r>
            <a:r>
              <a:rPr lang="en-US" sz="2000" noProof="1"/>
              <a:t>]</a:t>
            </a:r>
            <a:r>
              <a:rPr lang="uk-UA" sz="2000" noProof="1"/>
              <a:t> Розд. 19. Питання легітимності влади: підтримка демократії в Україні. С. 577-594.</a:t>
            </a:r>
          </a:p>
          <a:p>
            <a:r>
              <a:rPr lang="uk-UA" sz="2000" noProof="1"/>
              <a:t>Політологія. Кн. Перша: Політика і суспільство. Кн. Друга: Держава і суспільство / За наук. Ред.. А. Колодій. – К.: Ельга; Ніка-Центр, 2003. – Розділ 2. С. 49-76</a:t>
            </a:r>
            <a:r>
              <a:rPr lang="uk-UA" sz="2000" dirty="0"/>
              <a:t>.</a:t>
            </a:r>
          </a:p>
          <a:p>
            <a:endParaRPr lang="uk-UA" sz="2000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03711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48072"/>
          </a:xfrm>
        </p:spPr>
        <p:txBody>
          <a:bodyPr/>
          <a:lstStyle/>
          <a:p>
            <a:pPr algn="ctr"/>
            <a:r>
              <a:rPr lang="uk-UA" b="1" dirty="0"/>
              <a:t>Література додаткова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72608"/>
          </a:xfrm>
        </p:spPr>
        <p:txBody>
          <a:bodyPr/>
          <a:lstStyle/>
          <a:p>
            <a:r>
              <a:rPr lang="ru-RU" sz="1800" dirty="0" err="1"/>
              <a:t>Доган</a:t>
            </a:r>
            <a:r>
              <a:rPr lang="ru-RU" sz="1800" dirty="0"/>
              <a:t> М. Легитимность режимов и кризис доверия // Социс. – 1994. – №4. – с.147-155.</a:t>
            </a:r>
          </a:p>
          <a:p>
            <a:r>
              <a:rPr lang="uk-UA" sz="1800" dirty="0"/>
              <a:t>Колодій А. Неоінституціалізм та його пізнавальні можливості в політичних дослідженнях // Вісник Львівського університету. Філософсько-політологічні студії. Випуск 1. – Львів: ЛНУ ім. Івана Франка, 2010. – С. 60-69. </a:t>
            </a:r>
          </a:p>
          <a:p>
            <a:r>
              <a:rPr lang="uk-UA" sz="1800" dirty="0" err="1"/>
              <a:t>Мойсес</a:t>
            </a:r>
            <a:r>
              <a:rPr lang="uk-UA" sz="1800" dirty="0"/>
              <a:t> </a:t>
            </a:r>
            <a:r>
              <a:rPr lang="uk-UA" sz="1800" dirty="0" err="1"/>
              <a:t>Наїм</a:t>
            </a:r>
            <a:r>
              <a:rPr lang="uk-UA" sz="1800" dirty="0"/>
              <a:t>. Занепад влади. – </a:t>
            </a:r>
            <a:r>
              <a:rPr lang="uk-UA" sz="1800" dirty="0" err="1"/>
              <a:t>Перекл</a:t>
            </a:r>
            <a:r>
              <a:rPr lang="uk-UA" sz="1800" dirty="0"/>
              <a:t>. з англ. К.: Форс Україна, 2017, 448 с.</a:t>
            </a:r>
          </a:p>
          <a:p>
            <a:r>
              <a:rPr lang="uk-UA" sz="1800" dirty="0"/>
              <a:t>Норт Даглас. Інститути, процеси та функціонування економіки. – К.: Основи, 2000. Розд.1. Вступ до проблеми інституцій та інституційної зміни. С. 11- 20; </a:t>
            </a:r>
            <a:r>
              <a:rPr lang="uk-UA" sz="1800" dirty="0" err="1"/>
              <a:t>Розд</a:t>
            </a:r>
            <a:r>
              <a:rPr lang="uk-UA" sz="1800" dirty="0"/>
              <a:t>. 5. Неофіційні обмеження. С. 51-62;  </a:t>
            </a:r>
            <a:r>
              <a:rPr lang="uk-UA" sz="1800" dirty="0" err="1"/>
              <a:t>Розд</a:t>
            </a:r>
            <a:r>
              <a:rPr lang="uk-UA" sz="1800" dirty="0"/>
              <a:t>. 6. Офіційні обмеження. С. 63-72; Розд.10. Стабільність та інституційна зміна. С. 107-117.</a:t>
            </a:r>
          </a:p>
          <a:p>
            <a:r>
              <a:rPr lang="en-US" altLang="uk-UA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Beetham</a:t>
            </a:r>
            <a:r>
              <a:rPr lang="en-US" altLang="uk-UA" sz="1800" dirty="0">
                <a:latin typeface="Arial" panose="020B0604020202020204" pitchFamily="34" charset="0"/>
                <a:ea typeface="Times New Roman" panose="02020603050405020304" pitchFamily="18" charset="0"/>
              </a:rPr>
              <a:t> D. The Legitimation of Power. – London : Macmillan, 1996</a:t>
            </a:r>
            <a:r>
              <a:rPr lang="uk-UA" altLang="uk-UA" sz="1800" dirty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</a:p>
          <a:p>
            <a:r>
              <a:rPr lang="en-US" sz="1800" dirty="0"/>
              <a:t>Easton, David. A Systems Analysis of Political Life. New York: Wiley, 1965.</a:t>
            </a:r>
          </a:p>
          <a:p>
            <a:endParaRPr lang="uk-UA" sz="18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588786" y="242500"/>
            <a:ext cx="27122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uk-UA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endParaRPr kumimoji="0" lang="en-US" altLang="uk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280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33375"/>
            <a:ext cx="8229600" cy="630238"/>
          </a:xfrm>
        </p:spPr>
        <p:txBody>
          <a:bodyPr/>
          <a:lstStyle/>
          <a:p>
            <a:pPr algn="ctr"/>
            <a:r>
              <a:rPr lang="uk-UA" altLang="uk-UA" sz="4000" b="1" dirty="0"/>
              <a:t>Зміст лекції:</a:t>
            </a:r>
          </a:p>
        </p:txBody>
      </p:sp>
      <p:sp>
        <p:nvSpPr>
          <p:cNvPr id="4464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37257" y="1214712"/>
            <a:ext cx="4038600" cy="4752528"/>
          </a:xfrm>
        </p:spPr>
        <p:txBody>
          <a:bodyPr/>
          <a:lstStyle/>
          <a:p>
            <a:pPr marL="495300" indent="-495300">
              <a:spcBef>
                <a:spcPts val="0"/>
              </a:spcBef>
              <a:buNone/>
            </a:pPr>
            <a:r>
              <a:rPr lang="uk-UA" altLang="uk-UA" sz="2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2.1.</a:t>
            </a:r>
            <a:r>
              <a:rPr lang="uk-UA" altLang="uk-UA" sz="2000" b="1" dirty="0">
                <a:latin typeface="Times New Roman" panose="02020603050405020304" pitchFamily="18" charset="0"/>
              </a:rPr>
              <a:t> </a:t>
            </a:r>
            <a:r>
              <a:rPr lang="uk-UA" altLang="uk-UA" sz="2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Політична влада, її</a:t>
            </a:r>
          </a:p>
          <a:p>
            <a:pPr marL="495300" indent="-495300">
              <a:spcBef>
                <a:spcPts val="0"/>
              </a:spcBef>
              <a:buNone/>
            </a:pPr>
            <a:r>
              <a:rPr lang="uk-UA" altLang="uk-UA" sz="2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походження, функції та форми</a:t>
            </a:r>
            <a:endParaRPr lang="uk-UA" altLang="uk-UA" sz="2000" b="1" dirty="0">
              <a:latin typeface="Times New Roman" panose="02020603050405020304" pitchFamily="18" charset="0"/>
            </a:endParaRPr>
          </a:p>
          <a:p>
            <a:r>
              <a:rPr lang="uk-UA" altLang="uk-UA" sz="2000" i="1" dirty="0">
                <a:latin typeface="Times New Roman" panose="02020603050405020304" pitchFamily="18" charset="0"/>
              </a:rPr>
              <a:t>що таке політична влада;</a:t>
            </a:r>
          </a:p>
          <a:p>
            <a:r>
              <a:rPr lang="uk-UA" altLang="uk-UA" sz="2000" i="1" dirty="0">
                <a:latin typeface="Times New Roman" panose="02020603050405020304" pitchFamily="18" charset="0"/>
              </a:rPr>
              <a:t>як будується піраміда влади;</a:t>
            </a:r>
          </a:p>
          <a:p>
            <a:r>
              <a:rPr lang="uk-UA" altLang="uk-UA" sz="2000" i="1" dirty="0">
                <a:latin typeface="Times New Roman" panose="02020603050405020304" pitchFamily="18" charset="0"/>
              </a:rPr>
              <a:t>що таке легітимність влади;</a:t>
            </a:r>
          </a:p>
          <a:p>
            <a:r>
              <a:rPr lang="uk-UA" altLang="uk-UA" sz="2000" i="1" dirty="0">
                <a:latin typeface="Times New Roman" panose="02020603050405020304" pitchFamily="18" charset="0"/>
              </a:rPr>
              <a:t>як відбувається процес легітимації;</a:t>
            </a:r>
          </a:p>
          <a:p>
            <a:r>
              <a:rPr lang="uk-UA" altLang="uk-UA" sz="2000" i="1" dirty="0">
                <a:latin typeface="Times New Roman" panose="02020603050405020304" pitchFamily="18" charset="0"/>
              </a:rPr>
              <a:t>які є сучасні форми політичної влади (режими її функціонування);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uk-UA" altLang="uk-UA" sz="2000" b="1" dirty="0">
                <a:solidFill>
                  <a:schemeClr val="accent6"/>
                </a:solidFill>
                <a:latin typeface="Times New Roman" panose="02020603050405020304" pitchFamily="18" charset="0"/>
              </a:rPr>
              <a:t>2.2. Політична система: поняття структура та функції</a:t>
            </a:r>
            <a:endParaRPr lang="uk-UA" altLang="uk-UA" sz="2000" i="1" dirty="0">
              <a:latin typeface="Times New Roman" panose="02020603050405020304" pitchFamily="18" charset="0"/>
            </a:endParaRPr>
          </a:p>
          <a:p>
            <a:r>
              <a:rPr lang="uk-UA" altLang="uk-UA" sz="1800" i="1" dirty="0">
                <a:latin typeface="Times New Roman" panose="02020603050405020304" pitchFamily="18" charset="0"/>
              </a:rPr>
              <a:t>Системний підхід до вивчення політики</a:t>
            </a:r>
          </a:p>
        </p:txBody>
      </p:sp>
      <p:sp>
        <p:nvSpPr>
          <p:cNvPr id="44646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75857" y="1236534"/>
            <a:ext cx="4529583" cy="4816980"/>
          </a:xfrm>
        </p:spPr>
        <p:txBody>
          <a:bodyPr/>
          <a:lstStyle/>
          <a:p>
            <a:r>
              <a:rPr lang="uk-UA" altLang="uk-UA" sz="2000" i="1" dirty="0">
                <a:latin typeface="Times New Roman" panose="02020603050405020304" pitchFamily="18" charset="0"/>
              </a:rPr>
              <a:t>Структура політичної системи. Її проста й деталізована (структур-но-функціональна) модель</a:t>
            </a:r>
            <a:endParaRPr lang="uk-UA" altLang="uk-UA" sz="2000" dirty="0">
              <a:latin typeface="Times New Roman" panose="02020603050405020304" pitchFamily="18" charset="0"/>
            </a:endParaRPr>
          </a:p>
          <a:p>
            <a:r>
              <a:rPr lang="uk-UA" altLang="uk-UA" sz="2000" i="1" dirty="0">
                <a:latin typeface="Times New Roman" panose="02020603050405020304" pitchFamily="18" charset="0"/>
              </a:rPr>
              <a:t>Функції політичної системи.</a:t>
            </a:r>
          </a:p>
          <a:p>
            <a:pPr>
              <a:buNone/>
            </a:pPr>
            <a:r>
              <a:rPr lang="uk-UA" altLang="uk-UA" sz="21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2.3. Інституційний підхід до вивчення політичних систем</a:t>
            </a:r>
          </a:p>
          <a:p>
            <a:pPr>
              <a:buNone/>
            </a:pPr>
            <a:r>
              <a:rPr lang="uk-UA" altLang="uk-UA" sz="1800" b="1" i="1" dirty="0">
                <a:solidFill>
                  <a:schemeClr val="accent2"/>
                </a:solidFill>
                <a:latin typeface="Times New Roman" panose="02020603050405020304" pitchFamily="18" charset="0"/>
              </a:rPr>
              <a:t>«Політика – це сфера інституціалізованих відносин між суб’єктами влади і народом» </a:t>
            </a:r>
          </a:p>
          <a:p>
            <a:r>
              <a:rPr lang="uk-UA" altLang="uk-UA" sz="2000" i="1" dirty="0">
                <a:latin typeface="Times New Roman" panose="02020603050405020304" pitchFamily="18" charset="0"/>
              </a:rPr>
              <a:t>Поняття політичних інституцій (інститутів);</a:t>
            </a:r>
          </a:p>
          <a:p>
            <a:r>
              <a:rPr lang="uk-UA" altLang="uk-UA" sz="2000" i="1" dirty="0">
                <a:latin typeface="Times New Roman" panose="02020603050405020304" pitchFamily="18" charset="0"/>
              </a:rPr>
              <a:t>Процес інституціалізації </a:t>
            </a:r>
          </a:p>
          <a:p>
            <a:r>
              <a:rPr lang="uk-UA" altLang="uk-UA" sz="2000" i="1" dirty="0">
                <a:latin typeface="Times New Roman" panose="02020603050405020304" pitchFamily="18" charset="0"/>
              </a:rPr>
              <a:t>Формальні і неформальні інституції та їх суспільна роль</a:t>
            </a:r>
          </a:p>
          <a:p>
            <a:pPr>
              <a:buNone/>
            </a:pPr>
            <a:endParaRPr lang="uk-UA" altLang="uk-UA" sz="1800" i="1" dirty="0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3"/>
            <a:ext cx="8229600" cy="864096"/>
          </a:xfrm>
        </p:spPr>
        <p:txBody>
          <a:bodyPr/>
          <a:lstStyle/>
          <a:p>
            <a:r>
              <a:rPr lang="uk-UA" altLang="uk-UA" b="1" dirty="0"/>
              <a:t>Ключові поняття теми</a:t>
            </a:r>
          </a:p>
        </p:txBody>
      </p:sp>
      <p:sp>
        <p:nvSpPr>
          <p:cNvPr id="387079" name="Rectangle 7"/>
          <p:cNvSpPr>
            <a:spLocks noChangeArrowheads="1"/>
          </p:cNvSpPr>
          <p:nvPr/>
        </p:nvSpPr>
        <p:spPr bwMode="auto">
          <a:xfrm>
            <a:off x="468313" y="1052513"/>
            <a:ext cx="4038600" cy="5078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95300" indent="-4953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3588" indent="-306388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52513" indent="-138113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66838" indent="476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684338" indent="144463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141538" indent="144463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598738" indent="144463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055938" indent="144463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13138" indent="144463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uk-UA" altLang="uk-UA" sz="2300" b="1" i="1" dirty="0">
                <a:latin typeface="Times New Roman" panose="02020603050405020304" pitchFamily="18" charset="0"/>
              </a:rPr>
              <a:t>Влада, політична влада</a:t>
            </a:r>
          </a:p>
          <a:p>
            <a:r>
              <a:rPr lang="uk-UA" altLang="uk-UA" sz="2300" b="1" i="1" dirty="0">
                <a:latin typeface="Times New Roman" panose="02020603050405020304" pitchFamily="18" charset="0"/>
              </a:rPr>
              <a:t>джерела влади </a:t>
            </a:r>
          </a:p>
          <a:p>
            <a:r>
              <a:rPr lang="uk-UA" altLang="uk-UA" sz="2300" b="1" i="1" dirty="0">
                <a:latin typeface="Times New Roman" panose="02020603050405020304" pitchFamily="18" charset="0"/>
              </a:rPr>
              <a:t>владна піраміда,</a:t>
            </a:r>
          </a:p>
          <a:p>
            <a:r>
              <a:rPr lang="uk-UA" altLang="uk-UA" sz="2300" b="1" i="1" dirty="0">
                <a:latin typeface="Times New Roman" panose="02020603050405020304" pitchFamily="18" charset="0"/>
              </a:rPr>
              <a:t>ресурси влади, </a:t>
            </a:r>
          </a:p>
          <a:p>
            <a:r>
              <a:rPr lang="uk-UA" altLang="uk-UA" sz="2300" b="1" i="1" dirty="0">
                <a:latin typeface="Times New Roman" panose="02020603050405020304" pitchFamily="18" charset="0"/>
              </a:rPr>
              <a:t>легітимність влади,</a:t>
            </a:r>
          </a:p>
          <a:p>
            <a:r>
              <a:rPr lang="uk-UA" altLang="uk-UA" sz="2300" b="1" i="1" dirty="0">
                <a:latin typeface="Times New Roman" panose="02020603050405020304" pitchFamily="18" charset="0"/>
              </a:rPr>
              <a:t>сила і слабкість влади,</a:t>
            </a:r>
          </a:p>
          <a:p>
            <a:r>
              <a:rPr lang="uk-UA" altLang="uk-UA" sz="2300" b="1" i="1" dirty="0">
                <a:latin typeface="Times New Roman" panose="02020603050405020304" pitchFamily="18" charset="0"/>
              </a:rPr>
              <a:t>занепад влади, анархія</a:t>
            </a:r>
          </a:p>
          <a:p>
            <a:r>
              <a:rPr lang="uk-UA" altLang="uk-UA" sz="2400" b="1" i="1" dirty="0">
                <a:latin typeface="Times New Roman" panose="02020603050405020304" pitchFamily="18" charset="0"/>
              </a:rPr>
              <a:t>політична система,</a:t>
            </a:r>
          </a:p>
          <a:p>
            <a:r>
              <a:rPr lang="uk-UA" altLang="uk-UA" sz="2400" b="1" i="1" dirty="0">
                <a:latin typeface="Times New Roman" panose="02020603050405020304" pitchFamily="18" charset="0"/>
              </a:rPr>
              <a:t>структура та функції політичної системи,</a:t>
            </a:r>
          </a:p>
          <a:p>
            <a:r>
              <a:rPr lang="uk-UA" altLang="uk-UA" sz="2400" b="1" i="1" dirty="0">
                <a:latin typeface="Times New Roman" panose="02020603050405020304" pitchFamily="18" charset="0"/>
              </a:rPr>
              <a:t>інституційна складова політичної системи</a:t>
            </a:r>
            <a:endParaRPr lang="ru-RU" altLang="uk-UA" sz="2300" b="1" i="1" dirty="0">
              <a:latin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None/>
            </a:pPr>
            <a:endParaRPr lang="ru-RU" altLang="uk-UA" sz="2200" dirty="0"/>
          </a:p>
        </p:txBody>
      </p:sp>
      <p:sp>
        <p:nvSpPr>
          <p:cNvPr id="387081" name="Rectangle 9"/>
          <p:cNvSpPr>
            <a:spLocks noChangeArrowheads="1"/>
          </p:cNvSpPr>
          <p:nvPr/>
        </p:nvSpPr>
        <p:spPr bwMode="auto">
          <a:xfrm>
            <a:off x="4648200" y="980729"/>
            <a:ext cx="4038600" cy="515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uk-UA" altLang="uk-UA" sz="2300" b="1" i="1" dirty="0">
                <a:latin typeface="Times New Roman" panose="02020603050405020304" pitchFamily="18" charset="0"/>
              </a:rPr>
              <a:t>Політичний інститут (інституція), </a:t>
            </a:r>
          </a:p>
          <a:p>
            <a:r>
              <a:rPr lang="uk-UA" altLang="uk-UA" sz="2300" b="1" i="1" dirty="0">
                <a:latin typeface="Times New Roman" panose="02020603050405020304" pitchFamily="18" charset="0"/>
              </a:rPr>
              <a:t>формальні інституції,</a:t>
            </a:r>
          </a:p>
          <a:p>
            <a:r>
              <a:rPr lang="uk-UA" altLang="uk-UA" sz="2300" b="1" i="1" dirty="0">
                <a:latin typeface="Times New Roman" panose="02020603050405020304" pitchFamily="18" charset="0"/>
              </a:rPr>
              <a:t>неформальні інституції,</a:t>
            </a:r>
          </a:p>
          <a:p>
            <a:r>
              <a:rPr lang="uk-UA" altLang="uk-UA" sz="2300" b="1" i="1" dirty="0">
                <a:latin typeface="Times New Roman" panose="02020603050405020304" pitchFamily="18" charset="0"/>
              </a:rPr>
              <a:t>інституціалізація, </a:t>
            </a:r>
          </a:p>
          <a:p>
            <a:r>
              <a:rPr lang="uk-UA" altLang="uk-UA" sz="2300" b="1" i="1" dirty="0">
                <a:latin typeface="Times New Roman" panose="02020603050405020304" pitchFamily="18" charset="0"/>
              </a:rPr>
              <a:t>установи та організації,</a:t>
            </a:r>
          </a:p>
          <a:p>
            <a:r>
              <a:rPr lang="uk-UA" altLang="uk-UA" sz="2300" b="1" i="1" dirty="0">
                <a:latin typeface="Times New Roman" panose="02020603050405020304" pitchFamily="18" charset="0"/>
              </a:rPr>
              <a:t>органи (структури) влади,</a:t>
            </a:r>
          </a:p>
          <a:p>
            <a:r>
              <a:rPr lang="uk-UA" altLang="uk-UA" sz="2300" b="1" i="1" dirty="0">
                <a:latin typeface="Times New Roman" panose="02020603050405020304" pitchFamily="18" charset="0"/>
              </a:rPr>
              <a:t>неоінституціоналізм;</a:t>
            </a:r>
          </a:p>
          <a:p>
            <a:r>
              <a:rPr lang="uk-UA" altLang="uk-UA" sz="2300" b="1" i="1" dirty="0">
                <a:latin typeface="Times New Roman" panose="02020603050405020304" pitchFamily="18" charset="0"/>
              </a:rPr>
              <a:t>історичний напрям в неоінституціалізмі,</a:t>
            </a:r>
          </a:p>
          <a:p>
            <a:r>
              <a:rPr lang="uk-UA" altLang="uk-UA" sz="2300" b="1" i="1" dirty="0">
                <a:latin typeface="Times New Roman" panose="02020603050405020304" pitchFamily="18" charset="0"/>
              </a:rPr>
              <a:t>«стежка залежності» -(залежність від пройденого шляху)</a:t>
            </a:r>
          </a:p>
        </p:txBody>
      </p:sp>
      <p:sp>
        <p:nvSpPr>
          <p:cNvPr id="2" name="Прямокутник 1"/>
          <p:cNvSpPr/>
          <p:nvPr/>
        </p:nvSpPr>
        <p:spPr>
          <a:xfrm>
            <a:off x="-1806138" y="432662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altLang="uk-UA" i="1" dirty="0">
                <a:latin typeface="Times New Roman" panose="02020603050405020304" pitchFamily="18" charset="0"/>
              </a:rPr>
              <a:t>,, </a:t>
            </a:r>
            <a:endParaRPr lang="uk-UA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03262"/>
          </a:xfrm>
        </p:spPr>
        <p:txBody>
          <a:bodyPr/>
          <a:lstStyle/>
          <a:p>
            <a:r>
              <a:rPr lang="uk-UA" altLang="uk-UA" sz="3800" b="1" dirty="0">
                <a:solidFill>
                  <a:schemeClr val="accent2"/>
                </a:solidFill>
              </a:rPr>
              <a:t>Політична влада</a:t>
            </a:r>
          </a:p>
        </p:txBody>
      </p:sp>
      <p:sp>
        <p:nvSpPr>
          <p:cNvPr id="458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268413"/>
            <a:ext cx="8229600" cy="4680867"/>
          </a:xfrm>
        </p:spPr>
        <p:txBody>
          <a:bodyPr/>
          <a:lstStyle/>
          <a:p>
            <a:pPr marL="7200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altLang="uk-UA" sz="2400" b="1" dirty="0"/>
              <a:t>На минулій лекцій ми згадували про те, що політика</a:t>
            </a:r>
          </a:p>
          <a:p>
            <a:pPr marL="7200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uk-UA" altLang="uk-UA" sz="2400" b="1" dirty="0"/>
              <a:t>в одному з її вимірів є засобом врегулювання суспільних проблем за допомогою влади, а влада є тим ядром, навкруг якого обертається усе політичне життя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uk-UA" altLang="uk-UA" sz="2400" dirty="0"/>
          </a:p>
          <a:p>
            <a:pPr marL="7200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uk-UA" altLang="uk-UA" sz="2800" b="1" dirty="0"/>
              <a:t>Що ж таке влада? (взагалі)</a:t>
            </a:r>
          </a:p>
          <a:p>
            <a:pPr marL="7200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uk-UA" altLang="uk-UA" sz="2800" b="1" dirty="0"/>
              <a:t>І в чому полягає особливість політичної влади та її головного різновиду – державної влади</a:t>
            </a:r>
            <a:endParaRPr lang="uk-UA" altLang="uk-UA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02915"/>
          </a:xfrm>
        </p:spPr>
        <p:txBody>
          <a:bodyPr/>
          <a:lstStyle/>
          <a:p>
            <a:pPr algn="ctr"/>
            <a:r>
              <a:rPr lang="uk-UA" b="1" dirty="0"/>
              <a:t>Що таке влада?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980728"/>
            <a:ext cx="8507288" cy="4968552"/>
          </a:xfrm>
        </p:spPr>
        <p:txBody>
          <a:bodyPr/>
          <a:lstStyle/>
          <a:p>
            <a:pPr lvl="0"/>
            <a:r>
              <a:rPr lang="uk-UA" sz="2200" dirty="0"/>
              <a:t>Здатність підкоряти своїй волі когось або щось.</a:t>
            </a:r>
          </a:p>
          <a:p>
            <a:pPr lvl="0"/>
            <a:r>
              <a:rPr lang="uk-UA" sz="2200" dirty="0"/>
              <a:t>Можливість впливати на дії інших людей, підкоряти їх своїй волі і керувати ними.</a:t>
            </a:r>
          </a:p>
          <a:p>
            <a:pPr lvl="0"/>
            <a:r>
              <a:rPr lang="uk-UA" sz="2200" b="1" dirty="0">
                <a:solidFill>
                  <a:schemeClr val="tx2"/>
                </a:solidFill>
              </a:rPr>
              <a:t>Влада суспільна </a:t>
            </a:r>
            <a:r>
              <a:rPr lang="uk-UA" sz="2200" b="1" dirty="0"/>
              <a:t>- відносини двох сторін</a:t>
            </a:r>
            <a:r>
              <a:rPr lang="uk-UA" sz="2200" dirty="0"/>
              <a:t>, </a:t>
            </a:r>
            <a:r>
              <a:rPr lang="uk-UA" sz="2200" b="1" dirty="0"/>
              <a:t>суспільних партнерів, які передбачають можливість для однієї осо­би або групи осіб (суб’єкта влади) віддавати наказ іншій особі або групі (об'єкту вла­ди) за умови, що ця інша сторона зобов'язана підко­рятися внаслідок існуючих су­спі­ль­них норм та/або страху перед санкціями</a:t>
            </a:r>
            <a:r>
              <a:rPr lang="uk-UA" sz="2200" dirty="0"/>
              <a:t>. </a:t>
            </a:r>
          </a:p>
          <a:p>
            <a:r>
              <a:rPr lang="uk-UA" sz="2200" b="1" dirty="0">
                <a:solidFill>
                  <a:schemeClr val="tx2"/>
                </a:solidFill>
              </a:rPr>
              <a:t>Влада політична </a:t>
            </a:r>
            <a:r>
              <a:rPr lang="uk-UA" sz="2200" b="1" dirty="0"/>
              <a:t>– здатність суспільних груп та індивідів, які їх представляють, впроваджувати в суспільне життя рішення, що виражають їхню волю (у тому числі й завдяки застосуванню </a:t>
            </a:r>
            <a:r>
              <a:rPr lang="uk-UA" sz="2200" b="1" dirty="0">
                <a:solidFill>
                  <a:schemeClr val="tx2"/>
                </a:solidFill>
              </a:rPr>
              <a:t>санкцій</a:t>
            </a:r>
            <a:r>
              <a:rPr lang="uk-UA" sz="2200" b="1" dirty="0"/>
              <a:t> – позитивних та негативних)</a:t>
            </a:r>
          </a:p>
          <a:p>
            <a:pPr lvl="0"/>
            <a:endParaRPr lang="uk-UA" sz="2400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94853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/>
              <a:t>Джерела та ресурси влади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191000" cy="4530725"/>
          </a:xfrm>
        </p:spPr>
        <p:txBody>
          <a:bodyPr/>
          <a:lstStyle/>
          <a:p>
            <a:pPr marL="0" indent="0" algn="ctr">
              <a:buNone/>
            </a:pPr>
            <a:r>
              <a:rPr lang="uk-UA" sz="2800" b="1" dirty="0">
                <a:solidFill>
                  <a:schemeClr val="tx2"/>
                </a:solidFill>
              </a:rPr>
              <a:t>Джерела влади – «владна піраміда»</a:t>
            </a:r>
          </a:p>
          <a:p>
            <a:r>
              <a:rPr lang="uk-UA" sz="2400" dirty="0"/>
              <a:t>Хто і ким править? </a:t>
            </a:r>
          </a:p>
          <a:p>
            <a:r>
              <a:rPr lang="uk-UA" sz="2400" dirty="0"/>
              <a:t>Поділ на еліту і масу. </a:t>
            </a:r>
          </a:p>
          <a:p>
            <a:pPr lvl="1"/>
            <a:r>
              <a:rPr lang="uk-UA" sz="2400" i="1" dirty="0"/>
              <a:t>Володар і піддані. </a:t>
            </a:r>
          </a:p>
          <a:p>
            <a:pPr lvl="1"/>
            <a:r>
              <a:rPr lang="uk-UA" sz="2400" i="1" dirty="0"/>
              <a:t>Уряд і громадяни (народ). </a:t>
            </a:r>
          </a:p>
          <a:p>
            <a:r>
              <a:rPr lang="uk-UA" sz="2400" dirty="0"/>
              <a:t>Концепція народного суверенітету</a:t>
            </a:r>
          </a:p>
          <a:p>
            <a:endParaRPr lang="uk-UA" dirty="0"/>
          </a:p>
        </p:txBody>
      </p:sp>
      <p:sp>
        <p:nvSpPr>
          <p:cNvPr id="5" name="Місце для вмісту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uk-UA" b="1" dirty="0">
                <a:solidFill>
                  <a:schemeClr val="tx2"/>
                </a:solidFill>
              </a:rPr>
              <a:t>Ресурси влади</a:t>
            </a:r>
          </a:p>
          <a:p>
            <a:pPr lvl="0"/>
            <a:r>
              <a:rPr lang="uk-UA" sz="2400" i="1" dirty="0"/>
              <a:t>структурні</a:t>
            </a:r>
            <a:r>
              <a:rPr lang="uk-UA" sz="2400" dirty="0"/>
              <a:t> (закон, суд, державний апарат, </a:t>
            </a:r>
            <a:r>
              <a:rPr lang="uk-UA" sz="2400" i="1" dirty="0" err="1"/>
              <a:t>змі</a:t>
            </a:r>
            <a:r>
              <a:rPr lang="uk-UA" sz="2400" dirty="0"/>
              <a:t>)</a:t>
            </a:r>
            <a:r>
              <a:rPr lang="uk-UA" sz="2400" b="1" dirty="0"/>
              <a:t>, </a:t>
            </a:r>
            <a:endParaRPr lang="uk-UA" sz="2400" dirty="0"/>
          </a:p>
          <a:p>
            <a:pPr lvl="0"/>
            <a:r>
              <a:rPr lang="uk-UA" sz="2400" i="1" dirty="0"/>
              <a:t>психологічні </a:t>
            </a:r>
            <a:r>
              <a:rPr lang="uk-UA" sz="2400" dirty="0"/>
              <a:t>(страх, інтерес, переконання)</a:t>
            </a:r>
            <a:r>
              <a:rPr lang="uk-UA" sz="2400" b="1" dirty="0"/>
              <a:t>, </a:t>
            </a:r>
            <a:endParaRPr lang="uk-UA" sz="2400" dirty="0"/>
          </a:p>
          <a:p>
            <a:pPr lvl="0"/>
            <a:r>
              <a:rPr lang="uk-UA" sz="2400" i="1" dirty="0"/>
              <a:t>матеріальні</a:t>
            </a:r>
            <a:r>
              <a:rPr lang="uk-UA" sz="2400" b="1" dirty="0"/>
              <a:t>: </a:t>
            </a:r>
            <a:r>
              <a:rPr lang="uk-UA" sz="2400" dirty="0"/>
              <a:t>податки, державна власність та інші джерела бюджету</a:t>
            </a:r>
          </a:p>
        </p:txBody>
      </p:sp>
    </p:spTree>
    <p:extLst>
      <p:ext uri="{BB962C8B-B14F-4D97-AF65-F5344CB8AC3E}">
        <p14:creationId xmlns:p14="http://schemas.microsoft.com/office/powerpoint/2010/main" val="2172088012"/>
      </p:ext>
    </p:extLst>
  </p:cSld>
  <p:clrMapOvr>
    <a:masterClrMapping/>
  </p:clrMapOvr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5941</TotalTime>
  <Words>1857</Words>
  <Application>Microsoft Office PowerPoint</Application>
  <PresentationFormat>Екран (4:3)</PresentationFormat>
  <Paragraphs>134</Paragraphs>
  <Slides>26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26</vt:i4>
      </vt:variant>
    </vt:vector>
  </HeadingPairs>
  <TitlesOfParts>
    <vt:vector size="32" baseType="lpstr">
      <vt:lpstr>Arial</vt:lpstr>
      <vt:lpstr>Arial Narrow</vt:lpstr>
      <vt:lpstr>Garamond</vt:lpstr>
      <vt:lpstr>Times New Roman</vt:lpstr>
      <vt:lpstr>Wingdings</vt:lpstr>
      <vt:lpstr>Edge</vt:lpstr>
      <vt:lpstr>Лекція 2. Політична влада і політична система</vt:lpstr>
      <vt:lpstr>План семінарського заняття. Т. 2. Політична влада і політична система. </vt:lpstr>
      <vt:lpstr>Література основна</vt:lpstr>
      <vt:lpstr>Література додаткова</vt:lpstr>
      <vt:lpstr>Зміст лекції:</vt:lpstr>
      <vt:lpstr>Ключові поняття теми</vt:lpstr>
      <vt:lpstr>Політична влада</vt:lpstr>
      <vt:lpstr>Що таке влада?</vt:lpstr>
      <vt:lpstr>Джерела та ресурси влади</vt:lpstr>
      <vt:lpstr>Владна піраміда</vt:lpstr>
      <vt:lpstr>Влада-авторитет і влада-сила</vt:lpstr>
      <vt:lpstr>Легітимність політичної влади. Макс Вебер про основні типи легітимації  </vt:lpstr>
      <vt:lpstr>Ефективність влади</vt:lpstr>
      <vt:lpstr>Аристотель про форми державної влади</vt:lpstr>
      <vt:lpstr>Три типи сучасної влади за Богданом Гаврилишиним</vt:lpstr>
      <vt:lpstr>Визначення системи і найпростіша модель політичної системи Д.Істона</vt:lpstr>
      <vt:lpstr>Презентація PowerPoint</vt:lpstr>
      <vt:lpstr>Місце політики в системі суспільних відносин (1)</vt:lpstr>
      <vt:lpstr>Місце політики в системі суспільних відносин (2)</vt:lpstr>
      <vt:lpstr>Суть структурно-функціонального підходу до політичної системи:</vt:lpstr>
      <vt:lpstr>Функції політичної системи</vt:lpstr>
      <vt:lpstr>Інституції (інститути) – визначення:</vt:lpstr>
      <vt:lpstr>Акценти Дагласа Норта</vt:lpstr>
      <vt:lpstr>Історичний неоінституцоналізм</vt:lpstr>
      <vt:lpstr>Інституціалізація та її наслідки</vt:lpstr>
      <vt:lpstr>Держава – головний інститут політичної системи</vt:lpstr>
    </vt:vector>
  </TitlesOfParts>
  <Company>Home Sweet 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Antonina’s  Absolutely Gorgeous Presentation</dc:title>
  <dc:creator>Marianne Gavrilova</dc:creator>
  <cp:lastModifiedBy>Antonina Kolodii</cp:lastModifiedBy>
  <cp:revision>269</cp:revision>
  <cp:lastPrinted>2020-02-20T07:40:20Z</cp:lastPrinted>
  <dcterms:created xsi:type="dcterms:W3CDTF">2003-12-30T22:24:51Z</dcterms:created>
  <dcterms:modified xsi:type="dcterms:W3CDTF">2020-02-20T18:08:58Z</dcterms:modified>
</cp:coreProperties>
</file>