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60" r:id="rId2"/>
    <p:sldId id="258" r:id="rId3"/>
    <p:sldId id="259" r:id="rId4"/>
    <p:sldId id="305" r:id="rId5"/>
    <p:sldId id="261" r:id="rId6"/>
    <p:sldId id="265" r:id="rId7"/>
    <p:sldId id="266" r:id="rId8"/>
    <p:sldId id="267" r:id="rId9"/>
    <p:sldId id="257" r:id="rId10"/>
    <p:sldId id="290" r:id="rId11"/>
    <p:sldId id="293" r:id="rId12"/>
    <p:sldId id="289" r:id="rId13"/>
    <p:sldId id="294" r:id="rId14"/>
    <p:sldId id="273" r:id="rId15"/>
    <p:sldId id="297" r:id="rId16"/>
    <p:sldId id="263" r:id="rId17"/>
    <p:sldId id="270" r:id="rId18"/>
    <p:sldId id="296" r:id="rId19"/>
    <p:sldId id="272" r:id="rId20"/>
    <p:sldId id="269" r:id="rId21"/>
    <p:sldId id="298" r:id="rId22"/>
    <p:sldId id="262" r:id="rId23"/>
    <p:sldId id="274" r:id="rId24"/>
    <p:sldId id="275" r:id="rId25"/>
    <p:sldId id="299" r:id="rId26"/>
    <p:sldId id="300" r:id="rId27"/>
    <p:sldId id="271" r:id="rId28"/>
    <p:sldId id="291" r:id="rId29"/>
    <p:sldId id="283" r:id="rId30"/>
    <p:sldId id="276" r:id="rId31"/>
    <p:sldId id="278" r:id="rId32"/>
    <p:sldId id="301" r:id="rId33"/>
    <p:sldId id="302" r:id="rId34"/>
    <p:sldId id="303" r:id="rId35"/>
    <p:sldId id="30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94660"/>
  </p:normalViewPr>
  <p:slideViewPr>
    <p:cSldViewPr snapToGrid="0">
      <p:cViewPr varScale="1">
        <p:scale>
          <a:sx n="114" d="100"/>
          <a:sy n="114" d="100"/>
        </p:scale>
        <p:origin x="2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4AF91-F318-4FF9-844A-0521ACBDF578}" type="datetimeFigureOut">
              <a:rPr lang="uk-UA" smtClean="0"/>
              <a:t>26.03.2020</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B0E48-415D-4C28-B61A-43C3258EDDA4}" type="slidenum">
              <a:rPr lang="uk-UA" smtClean="0"/>
              <a:t>‹№›</a:t>
            </a:fld>
            <a:endParaRPr lang="uk-UA"/>
          </a:p>
        </p:txBody>
      </p:sp>
    </p:spTree>
    <p:extLst>
      <p:ext uri="{BB962C8B-B14F-4D97-AF65-F5344CB8AC3E}">
        <p14:creationId xmlns:p14="http://schemas.microsoft.com/office/powerpoint/2010/main" val="421486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A486D31-2AFF-4F75-8CA0-61CB6289B2BA}" type="slidenum">
              <a:rPr lang="en-GB" altLang="uk-UA" smtClean="0">
                <a:latin typeface="Arial" panose="020B0604020202020204" pitchFamily="34" charset="0"/>
              </a:rPr>
              <a:pPr/>
              <a:t>18</a:t>
            </a:fld>
            <a:endParaRPr lang="en-GB" altLang="uk-UA">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uk-UA"/>
          </a:p>
        </p:txBody>
      </p:sp>
    </p:spTree>
    <p:extLst>
      <p:ext uri="{BB962C8B-B14F-4D97-AF65-F5344CB8AC3E}">
        <p14:creationId xmlns:p14="http://schemas.microsoft.com/office/powerpoint/2010/main" val="107666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smtClean="0"/>
              <a:t>* Докладніше див. наступний слайд</a:t>
            </a:r>
            <a:endParaRPr lang="uk-UA" dirty="0"/>
          </a:p>
        </p:txBody>
      </p:sp>
      <p:sp>
        <p:nvSpPr>
          <p:cNvPr id="4" name="Місце для номера слайда 3"/>
          <p:cNvSpPr>
            <a:spLocks noGrp="1"/>
          </p:cNvSpPr>
          <p:nvPr>
            <p:ph type="sldNum" sz="quarter" idx="10"/>
          </p:nvPr>
        </p:nvSpPr>
        <p:spPr/>
        <p:txBody>
          <a:bodyPr/>
          <a:lstStyle/>
          <a:p>
            <a:fld id="{48DB0E48-415D-4C28-B61A-43C3258EDDA4}" type="slidenum">
              <a:rPr lang="uk-UA" smtClean="0"/>
              <a:t>32</a:t>
            </a:fld>
            <a:endParaRPr lang="uk-UA"/>
          </a:p>
        </p:txBody>
      </p:sp>
    </p:spTree>
    <p:extLst>
      <p:ext uri="{BB962C8B-B14F-4D97-AF65-F5344CB8AC3E}">
        <p14:creationId xmlns:p14="http://schemas.microsoft.com/office/powerpoint/2010/main" val="282524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smtClean="0"/>
              <a:t>*</a:t>
            </a:r>
            <a:r>
              <a:rPr lang="en-GB" dirty="0" smtClean="0"/>
              <a:t>https://uk.wikipedia.org/wiki</a:t>
            </a:r>
            <a:r>
              <a:rPr lang="uk-UA" dirty="0" smtClean="0"/>
              <a:t>/</a:t>
            </a:r>
            <a:r>
              <a:rPr lang="uk-UA" dirty="0" err="1" smtClean="0"/>
              <a:t>Судова_влада_України</a:t>
            </a:r>
            <a:endParaRPr lang="uk-UA" dirty="0"/>
          </a:p>
        </p:txBody>
      </p:sp>
      <p:sp>
        <p:nvSpPr>
          <p:cNvPr id="4" name="Місце для номера слайда 3"/>
          <p:cNvSpPr>
            <a:spLocks noGrp="1"/>
          </p:cNvSpPr>
          <p:nvPr>
            <p:ph type="sldNum" sz="quarter" idx="10"/>
          </p:nvPr>
        </p:nvSpPr>
        <p:spPr/>
        <p:txBody>
          <a:bodyPr/>
          <a:lstStyle/>
          <a:p>
            <a:fld id="{48DB0E48-415D-4C28-B61A-43C3258EDDA4}" type="slidenum">
              <a:rPr lang="uk-UA" smtClean="0"/>
              <a:t>33</a:t>
            </a:fld>
            <a:endParaRPr lang="uk-UA"/>
          </a:p>
        </p:txBody>
      </p:sp>
    </p:spTree>
    <p:extLst>
      <p:ext uri="{BB962C8B-B14F-4D97-AF65-F5344CB8AC3E}">
        <p14:creationId xmlns:p14="http://schemas.microsoft.com/office/powerpoint/2010/main" val="172946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Зразок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Зразок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Зразок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Редагувати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Зразок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Зразок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Зразок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Зразок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42A54C80-263E-416B-A8E0-580EDEADCBDC}"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Зразок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oviestape.com/katalog_filmiv/drama/3332-koroleva.html" TargetMode="External"/><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hyperlink" Target="https://my-hit.org/film/95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political-studies.com/?p=1464" TargetMode="External"/><Relationship Id="rId2" Type="http://schemas.openxmlformats.org/officeDocument/2006/relationships/hyperlink" Target="http://political-studies.com/?p=10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litical-studies.com/?p=1039" TargetMode="External"/><Relationship Id="rId2" Type="http://schemas.openxmlformats.org/officeDocument/2006/relationships/hyperlink" Target="https://political-studies.com/?p=1589" TargetMode="External"/><Relationship Id="rId1" Type="http://schemas.openxmlformats.org/officeDocument/2006/relationships/slideLayout" Target="../slideLayouts/slideLayout2.xml"/><Relationship Id="rId4" Type="http://schemas.openxmlformats.org/officeDocument/2006/relationships/hyperlink" Target="https://www.academia.edu/"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political-studie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ctrTitle"/>
          </p:nvPr>
        </p:nvSpPr>
        <p:spPr>
          <a:xfrm>
            <a:off x="1219200" y="1491049"/>
            <a:ext cx="8237837" cy="1162396"/>
          </a:xfrm>
        </p:spPr>
        <p:txBody>
          <a:bodyPr/>
          <a:lstStyle/>
          <a:p>
            <a:pPr algn="ctr"/>
            <a:r>
              <a:rPr lang="uk-UA" altLang="uk-UA" sz="3200" b="1" dirty="0">
                <a:solidFill>
                  <a:srgbClr val="002060"/>
                </a:solidFill>
              </a:rPr>
              <a:t>Лекція </a:t>
            </a:r>
            <a:r>
              <a:rPr lang="en-US" altLang="uk-UA" sz="3200" b="1" dirty="0">
                <a:solidFill>
                  <a:srgbClr val="002060"/>
                </a:solidFill>
              </a:rPr>
              <a:t>6</a:t>
            </a:r>
            <a:r>
              <a:rPr lang="uk-UA" altLang="uk-UA" sz="3200" b="1" dirty="0">
                <a:solidFill>
                  <a:srgbClr val="002060"/>
                </a:solidFill>
              </a:rPr>
              <a:t>. </a:t>
            </a:r>
            <a:r>
              <a:rPr lang="uk-UA" sz="3200" b="1" dirty="0">
                <a:solidFill>
                  <a:srgbClr val="002060"/>
                </a:solidFill>
              </a:rPr>
              <a:t>Форми </a:t>
            </a:r>
            <a:r>
              <a:rPr lang="uk-UA" sz="3200" b="1" dirty="0" smtClean="0">
                <a:solidFill>
                  <a:srgbClr val="002060"/>
                </a:solidFill>
              </a:rPr>
              <a:t>державного правління </a:t>
            </a:r>
            <a:r>
              <a:rPr lang="uk-UA" sz="3200" b="1" dirty="0">
                <a:solidFill>
                  <a:srgbClr val="002060"/>
                </a:solidFill>
              </a:rPr>
              <a:t>в сучасних демократичних державах</a:t>
            </a:r>
            <a:endParaRPr lang="uk-UA" altLang="uk-UA" sz="3200" b="1" dirty="0">
              <a:solidFill>
                <a:srgbClr val="002060"/>
              </a:solidFill>
            </a:endParaRPr>
          </a:p>
        </p:txBody>
      </p:sp>
      <p:sp>
        <p:nvSpPr>
          <p:cNvPr id="325637" name="Rectangle 5"/>
          <p:cNvSpPr>
            <a:spLocks noChangeArrowheads="1"/>
          </p:cNvSpPr>
          <p:nvPr/>
        </p:nvSpPr>
        <p:spPr bwMode="auto">
          <a:xfrm>
            <a:off x="1847851" y="188913"/>
            <a:ext cx="85693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anose="05000000000000000000" pitchFamily="2" charset="2"/>
              <a:defRPr sz="2800">
                <a:solidFill>
                  <a:schemeClr val="tx1"/>
                </a:solidFill>
                <a:latin typeface="Arial" panose="020B0604020202020204" pitchFamily="34" charset="0"/>
              </a:defRPr>
            </a:lvl1pPr>
            <a:lvl2pPr marL="344488" algn="ctr">
              <a:spcBef>
                <a:spcPct val="20000"/>
              </a:spcBef>
              <a:buClr>
                <a:schemeClr val="accent2"/>
              </a:buClr>
              <a:buSzPct val="60000"/>
              <a:buFont typeface="Wingdings" panose="05000000000000000000" pitchFamily="2" charset="2"/>
              <a:defRPr sz="2600">
                <a:solidFill>
                  <a:schemeClr val="tx1"/>
                </a:solidFill>
                <a:latin typeface="Arial" panose="020B0604020202020204" pitchFamily="34" charset="0"/>
              </a:defRPr>
            </a:lvl2pPr>
            <a:lvl3pPr marL="671513" algn="ctr">
              <a:spcBef>
                <a:spcPct val="20000"/>
              </a:spcBef>
              <a:buClr>
                <a:schemeClr val="accent1"/>
              </a:buClr>
              <a:buSzPct val="65000"/>
              <a:buFont typeface="Wingdings" panose="05000000000000000000" pitchFamily="2" charset="2"/>
              <a:defRPr sz="2200">
                <a:solidFill>
                  <a:schemeClr val="tx1"/>
                </a:solidFill>
                <a:latin typeface="Arial" panose="020B0604020202020204" pitchFamily="34" charset="0"/>
              </a:defRPr>
            </a:lvl3pPr>
            <a:lvl4pPr marL="1023938" algn="ctr">
              <a:spcBef>
                <a:spcPct val="20000"/>
              </a:spcBef>
              <a:buClr>
                <a:schemeClr val="accent2"/>
              </a:buClr>
              <a:buSzPct val="70000"/>
              <a:buFont typeface="Wingdings" panose="05000000000000000000" pitchFamily="2" charset="2"/>
              <a:defRPr sz="2000">
                <a:solidFill>
                  <a:schemeClr val="tx1"/>
                </a:solidFill>
                <a:latin typeface="Arial" panose="020B0604020202020204" pitchFamily="34" charset="0"/>
              </a:defRPr>
            </a:lvl4pPr>
            <a:lvl5pPr marL="1341438" algn="ctr">
              <a:spcBef>
                <a:spcPct val="20000"/>
              </a:spcBef>
              <a:buClr>
                <a:schemeClr val="accent1"/>
              </a:buClr>
              <a:buSzPct val="75000"/>
              <a:buFont typeface="Wingdings" panose="05000000000000000000" pitchFamily="2" charset="2"/>
              <a:defRPr sz="2000">
                <a:solidFill>
                  <a:schemeClr val="tx1"/>
                </a:solidFill>
                <a:latin typeface="Arial" panose="020B0604020202020204" pitchFamily="34" charset="0"/>
              </a:defRPr>
            </a:lvl5pPr>
            <a:lvl6pPr marL="1798638" algn="ctr" fontAlgn="base">
              <a:spcBef>
                <a:spcPct val="20000"/>
              </a:spcBef>
              <a:spcAft>
                <a:spcPct val="0"/>
              </a:spcAft>
              <a:buClr>
                <a:schemeClr val="accent1"/>
              </a:buClr>
              <a:buSzPct val="75000"/>
              <a:buFont typeface="Wingdings" panose="05000000000000000000" pitchFamily="2" charset="2"/>
              <a:defRPr sz="2000">
                <a:solidFill>
                  <a:schemeClr val="tx1"/>
                </a:solidFill>
                <a:latin typeface="Arial" panose="020B0604020202020204" pitchFamily="34" charset="0"/>
              </a:defRPr>
            </a:lvl6pPr>
            <a:lvl7pPr marL="2255838" algn="ctr" fontAlgn="base">
              <a:spcBef>
                <a:spcPct val="20000"/>
              </a:spcBef>
              <a:spcAft>
                <a:spcPct val="0"/>
              </a:spcAft>
              <a:buClr>
                <a:schemeClr val="accent1"/>
              </a:buClr>
              <a:buSzPct val="75000"/>
              <a:buFont typeface="Wingdings" panose="05000000000000000000" pitchFamily="2" charset="2"/>
              <a:defRPr sz="2000">
                <a:solidFill>
                  <a:schemeClr val="tx1"/>
                </a:solidFill>
                <a:latin typeface="Arial" panose="020B0604020202020204" pitchFamily="34" charset="0"/>
              </a:defRPr>
            </a:lvl7pPr>
            <a:lvl8pPr marL="2713038" algn="ctr" fontAlgn="base">
              <a:spcBef>
                <a:spcPct val="20000"/>
              </a:spcBef>
              <a:spcAft>
                <a:spcPct val="0"/>
              </a:spcAft>
              <a:buClr>
                <a:schemeClr val="accent1"/>
              </a:buClr>
              <a:buSzPct val="75000"/>
              <a:buFont typeface="Wingdings" panose="05000000000000000000" pitchFamily="2" charset="2"/>
              <a:defRPr sz="2000">
                <a:solidFill>
                  <a:schemeClr val="tx1"/>
                </a:solidFill>
                <a:latin typeface="Arial" panose="020B0604020202020204" pitchFamily="34" charset="0"/>
              </a:defRPr>
            </a:lvl8pPr>
            <a:lvl9pPr marL="3170238" algn="ctr" fontAlgn="base">
              <a:spcBef>
                <a:spcPct val="20000"/>
              </a:spcBef>
              <a:spcAft>
                <a:spcPct val="0"/>
              </a:spcAft>
              <a:buClr>
                <a:schemeClr val="accent1"/>
              </a:buClr>
              <a:buSzPct val="75000"/>
              <a:buFont typeface="Wingdings" panose="05000000000000000000" pitchFamily="2" charset="2"/>
              <a:defRPr sz="2000">
                <a:solidFill>
                  <a:schemeClr val="tx1"/>
                </a:solidFill>
                <a:latin typeface="Arial" panose="020B0604020202020204" pitchFamily="34" charset="0"/>
              </a:defRPr>
            </a:lvl9pPr>
          </a:lstStyle>
          <a:p>
            <a:pPr algn="ctr">
              <a:lnSpc>
                <a:spcPct val="80000"/>
              </a:lnSpc>
              <a:spcBef>
                <a:spcPct val="0"/>
              </a:spcBef>
              <a:buClrTx/>
              <a:buSzTx/>
              <a:buFontTx/>
              <a:buNone/>
            </a:pPr>
            <a:endParaRPr lang="en-GB" altLang="uk-UA" sz="2200" dirty="0">
              <a:solidFill>
                <a:schemeClr val="hlink"/>
              </a:solidFill>
            </a:endParaRPr>
          </a:p>
        </p:txBody>
      </p:sp>
      <p:sp>
        <p:nvSpPr>
          <p:cNvPr id="325638" name="Rectangle 6"/>
          <p:cNvSpPr>
            <a:spLocks noChangeArrowheads="1"/>
          </p:cNvSpPr>
          <p:nvPr/>
        </p:nvSpPr>
        <p:spPr bwMode="auto">
          <a:xfrm>
            <a:off x="2800865" y="188913"/>
            <a:ext cx="648395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uk-UA" altLang="uk-UA" sz="2000" b="1" dirty="0">
                <a:solidFill>
                  <a:schemeClr val="accent2">
                    <a:lumMod val="75000"/>
                  </a:schemeClr>
                </a:solidFill>
              </a:rPr>
              <a:t>ЛНУ ім. Івана Франка, історичний факультет</a:t>
            </a:r>
          </a:p>
          <a:p>
            <a:pPr algn="r"/>
            <a:r>
              <a:rPr lang="uk-UA" altLang="uk-UA" sz="2000" b="1" dirty="0">
                <a:solidFill>
                  <a:schemeClr val="accent2">
                    <a:lumMod val="75000"/>
                  </a:schemeClr>
                </a:solidFill>
                <a:latin typeface="Arial Narrow" panose="020B0606020202030204" pitchFamily="34" charset="0"/>
              </a:rPr>
              <a:t>КУРС ЛЕКЦІЙ З ПОЛІТОЛОГІЇ</a:t>
            </a:r>
          </a:p>
          <a:p>
            <a:pPr algn="r"/>
            <a:r>
              <a:rPr lang="uk-UA" altLang="uk-UA" b="1" dirty="0">
                <a:solidFill>
                  <a:schemeClr val="accent2">
                    <a:lumMod val="75000"/>
                  </a:schemeClr>
                </a:solidFill>
              </a:rPr>
              <a:t>Проф. А.Ф. Колодій</a:t>
            </a:r>
          </a:p>
          <a:p>
            <a:pPr algn="r"/>
            <a:r>
              <a:rPr lang="uk-UA" altLang="uk-UA" b="1" dirty="0">
                <a:solidFill>
                  <a:schemeClr val="accent2">
                    <a:lumMod val="75000"/>
                  </a:schemeClr>
                </a:solidFill>
              </a:rPr>
              <a:t>2019-20 н.р.</a:t>
            </a:r>
          </a:p>
        </p:txBody>
      </p:sp>
      <p:sp>
        <p:nvSpPr>
          <p:cNvPr id="2" name="Прямокутник 1"/>
          <p:cNvSpPr/>
          <p:nvPr/>
        </p:nvSpPr>
        <p:spPr>
          <a:xfrm>
            <a:off x="5484650" y="405176"/>
            <a:ext cx="184730" cy="369332"/>
          </a:xfrm>
          <a:prstGeom prst="rect">
            <a:avLst/>
          </a:prstGeom>
        </p:spPr>
        <p:txBody>
          <a:bodyPr wrap="none">
            <a:spAutoFit/>
          </a:bodyPr>
          <a:lstStyle/>
          <a:p>
            <a:pPr algn="ctr"/>
            <a:endParaRPr lang="uk-UA" altLang="uk-UA" b="1" dirty="0">
              <a:solidFill>
                <a:schemeClr val="accent2">
                  <a:lumMod val="75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487" y="2781614"/>
            <a:ext cx="5648325" cy="3619500"/>
          </a:xfrm>
          <a:prstGeom prst="rect">
            <a:avLst/>
          </a:prstGeom>
        </p:spPr>
      </p:pic>
    </p:spTree>
    <p:extLst>
      <p:ext uri="{BB962C8B-B14F-4D97-AF65-F5344CB8AC3E}">
        <p14:creationId xmlns:p14="http://schemas.microsoft.com/office/powerpoint/2010/main" val="11147372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36605" y="609600"/>
            <a:ext cx="8987481" cy="659027"/>
          </a:xfrm>
        </p:spPr>
        <p:txBody>
          <a:bodyPr>
            <a:normAutofit/>
          </a:bodyPr>
          <a:lstStyle/>
          <a:p>
            <a:r>
              <a:rPr lang="uk-UA" sz="3000" b="1" dirty="0">
                <a:solidFill>
                  <a:schemeClr val="accent2">
                    <a:lumMod val="75000"/>
                  </a:schemeClr>
                </a:solidFill>
              </a:rPr>
              <a:t>Два ключові поняття характеристики держав:</a:t>
            </a:r>
          </a:p>
        </p:txBody>
      </p:sp>
      <p:sp>
        <p:nvSpPr>
          <p:cNvPr id="8" name="Місце для тексту 7"/>
          <p:cNvSpPr>
            <a:spLocks noGrp="1"/>
          </p:cNvSpPr>
          <p:nvPr>
            <p:ph type="body" idx="1"/>
          </p:nvPr>
        </p:nvSpPr>
        <p:spPr>
          <a:xfrm>
            <a:off x="609842" y="1426674"/>
            <a:ext cx="4185623" cy="576262"/>
          </a:xfrm>
        </p:spPr>
        <p:txBody>
          <a:bodyPr/>
          <a:lstStyle/>
          <a:p>
            <a:pPr>
              <a:spcBef>
                <a:spcPts val="500"/>
              </a:spcBef>
            </a:pPr>
            <a:r>
              <a:rPr lang="uk-UA" b="1" dirty="0"/>
              <a:t>Політичний режим</a:t>
            </a:r>
          </a:p>
        </p:txBody>
      </p:sp>
      <p:sp>
        <p:nvSpPr>
          <p:cNvPr id="5" name="Місце для вмісту 4"/>
          <p:cNvSpPr>
            <a:spLocks noGrp="1"/>
          </p:cNvSpPr>
          <p:nvPr>
            <p:ph sz="half" idx="2"/>
          </p:nvPr>
        </p:nvSpPr>
        <p:spPr>
          <a:xfrm>
            <a:off x="609842" y="2160983"/>
            <a:ext cx="4382288" cy="4429287"/>
          </a:xfrm>
        </p:spPr>
        <p:txBody>
          <a:bodyPr>
            <a:normAutofit fontScale="92500" lnSpcReduction="20000"/>
          </a:bodyPr>
          <a:lstStyle/>
          <a:p>
            <a:r>
              <a:rPr lang="uk-UA" dirty="0"/>
              <a:t>– це спосіб функціонування державної влади, сукупність реально вживаних (на відміну від формально передбачених) форм і методів політичного панування;</a:t>
            </a:r>
          </a:p>
          <a:p>
            <a:r>
              <a:rPr lang="uk-UA" dirty="0"/>
              <a:t>режим визначає характер відносин між владою і народом, рівень правової захищеності особи, виявляє ставлення владних структур та осіб чи груп при владі до правових основ своєї діяльності (їхнє покладання на закон чи власну волю, приватні чи суспільні інтереси). </a:t>
            </a:r>
          </a:p>
          <a:p>
            <a:r>
              <a:rPr lang="uk-UA" dirty="0"/>
              <a:t>Режим виникає внаслідок взаємодії (взаємного накладання) формальних і неформальних інституцій влади та реальної поведінки політичних акторів, яка визначається їхніми  інтересами та культурою</a:t>
            </a:r>
          </a:p>
        </p:txBody>
      </p:sp>
      <p:sp>
        <p:nvSpPr>
          <p:cNvPr id="9" name="Місце для тексту 8"/>
          <p:cNvSpPr>
            <a:spLocks noGrp="1"/>
          </p:cNvSpPr>
          <p:nvPr>
            <p:ph type="body" sz="quarter" idx="3"/>
          </p:nvPr>
        </p:nvSpPr>
        <p:spPr>
          <a:xfrm>
            <a:off x="5238468" y="1419771"/>
            <a:ext cx="4185618" cy="576262"/>
          </a:xfrm>
        </p:spPr>
        <p:txBody>
          <a:bodyPr/>
          <a:lstStyle/>
          <a:p>
            <a:pPr>
              <a:spcBef>
                <a:spcPts val="500"/>
              </a:spcBef>
            </a:pPr>
            <a:r>
              <a:rPr lang="uk-UA" b="1" dirty="0"/>
              <a:t>Форма врядування</a:t>
            </a:r>
          </a:p>
        </p:txBody>
      </p:sp>
      <p:sp>
        <p:nvSpPr>
          <p:cNvPr id="10" name="Місце для вмісту 9"/>
          <p:cNvSpPr>
            <a:spLocks noGrp="1"/>
          </p:cNvSpPr>
          <p:nvPr>
            <p:ph sz="quarter" idx="4"/>
          </p:nvPr>
        </p:nvSpPr>
        <p:spPr>
          <a:xfrm>
            <a:off x="5129573" y="2147177"/>
            <a:ext cx="4533411" cy="4385428"/>
          </a:xfrm>
        </p:spPr>
        <p:txBody>
          <a:bodyPr>
            <a:normAutofit lnSpcReduction="10000"/>
          </a:bodyPr>
          <a:lstStyle/>
          <a:p>
            <a:r>
              <a:rPr lang="uk-UA" dirty="0"/>
              <a:t>– це спосіб організації та взаємного підпорядкування органів центральної влади, розподілу їхніх функцій і повноважень;</a:t>
            </a:r>
          </a:p>
          <a:p>
            <a:r>
              <a:rPr lang="uk-UA" dirty="0"/>
              <a:t>вказує на джерело влади (спадкове право чи народна воля), а також на те, як будуються стосунки типу: “парламент — уряд”, “парламент — глава держави”, “парла­мент — верховний суд”, “глава держави — верховний суд” тощо;</a:t>
            </a:r>
          </a:p>
          <a:p>
            <a:r>
              <a:rPr lang="uk-UA" dirty="0"/>
              <a:t>може використовуватись різними політичними режимами, відіграючи підпорядковану роль або й маскуючи сутність режиму</a:t>
            </a:r>
          </a:p>
          <a:p>
            <a:endParaRPr lang="uk-UA" dirty="0"/>
          </a:p>
        </p:txBody>
      </p:sp>
    </p:spTree>
    <p:extLst>
      <p:ext uri="{BB962C8B-B14F-4D97-AF65-F5344CB8AC3E}">
        <p14:creationId xmlns:p14="http://schemas.microsoft.com/office/powerpoint/2010/main" val="113516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0242" y="241874"/>
            <a:ext cx="9562298" cy="551935"/>
          </a:xfrm>
        </p:spPr>
        <p:txBody>
          <a:bodyPr>
            <a:normAutofit fontScale="90000"/>
          </a:bodyPr>
          <a:lstStyle/>
          <a:p>
            <a:pPr algn="ctr"/>
            <a:r>
              <a:rPr lang="uk-UA" b="1" dirty="0">
                <a:solidFill>
                  <a:schemeClr val="accent2">
                    <a:lumMod val="75000"/>
                  </a:schemeClr>
                </a:solidFill>
              </a:rPr>
              <a:t>Форми врядування</a:t>
            </a:r>
            <a:r>
              <a:rPr lang="uk-UA" dirty="0"/>
              <a:t/>
            </a:r>
            <a:br>
              <a:rPr lang="uk-UA" dirty="0"/>
            </a:br>
            <a:endParaRPr lang="uk-UA" dirty="0"/>
          </a:p>
        </p:txBody>
      </p:sp>
      <p:sp>
        <p:nvSpPr>
          <p:cNvPr id="3" name="Місце для тексту 2"/>
          <p:cNvSpPr>
            <a:spLocks noGrp="1"/>
          </p:cNvSpPr>
          <p:nvPr>
            <p:ph type="body" idx="1"/>
          </p:nvPr>
        </p:nvSpPr>
        <p:spPr>
          <a:xfrm>
            <a:off x="733410" y="1005016"/>
            <a:ext cx="4185623" cy="1114391"/>
          </a:xfrm>
        </p:spPr>
        <p:txBody>
          <a:bodyPr/>
          <a:lstStyle/>
          <a:p>
            <a:pPr algn="ctr"/>
            <a:r>
              <a:rPr lang="uk-UA" b="1" dirty="0">
                <a:solidFill>
                  <a:schemeClr val="accent2">
                    <a:lumMod val="75000"/>
                  </a:schemeClr>
                </a:solidFill>
              </a:rPr>
              <a:t>Основні – успадковані </a:t>
            </a:r>
            <a:br>
              <a:rPr lang="uk-UA" b="1" dirty="0">
                <a:solidFill>
                  <a:schemeClr val="accent2">
                    <a:lumMod val="75000"/>
                  </a:schemeClr>
                </a:solidFill>
              </a:rPr>
            </a:br>
            <a:r>
              <a:rPr lang="uk-UA" b="1" dirty="0">
                <a:solidFill>
                  <a:schemeClr val="accent2">
                    <a:lumMod val="75000"/>
                  </a:schemeClr>
                </a:solidFill>
              </a:rPr>
              <a:t>від минулого – форми врядування</a:t>
            </a:r>
            <a:endParaRPr lang="uk-UA" dirty="0"/>
          </a:p>
        </p:txBody>
      </p:sp>
      <p:sp>
        <p:nvSpPr>
          <p:cNvPr id="4" name="Місце для вмісту 3"/>
          <p:cNvSpPr>
            <a:spLocks noGrp="1"/>
          </p:cNvSpPr>
          <p:nvPr>
            <p:ph sz="half" idx="2"/>
          </p:nvPr>
        </p:nvSpPr>
        <p:spPr>
          <a:xfrm>
            <a:off x="733410" y="2269176"/>
            <a:ext cx="4185623" cy="4091923"/>
          </a:xfrm>
        </p:spPr>
        <p:txBody>
          <a:bodyPr>
            <a:normAutofit fontScale="92500" lnSpcReduction="10000"/>
          </a:bodyPr>
          <a:lstStyle/>
          <a:p>
            <a:pPr hangingPunct="0"/>
            <a:r>
              <a:rPr lang="uk-UA" i="1" dirty="0"/>
              <a:t>Монархія</a:t>
            </a:r>
            <a:r>
              <a:rPr lang="uk-UA" dirty="0"/>
              <a:t> - форма державного правління, за якої найви­ща державна влада повністю або частково належить одній особі (монарху), здійснюються за спадковим правом і не є похідною від якої-небудь іншої влади.</a:t>
            </a:r>
            <a:r>
              <a:rPr lang="uk-UA" i="1" dirty="0"/>
              <a:t> </a:t>
            </a:r>
            <a:endParaRPr lang="uk-UA" dirty="0"/>
          </a:p>
          <a:p>
            <a:pPr hangingPunct="0"/>
            <a:r>
              <a:rPr lang="uk-UA" i="1" dirty="0"/>
              <a:t>Республіка — </a:t>
            </a:r>
            <a:r>
              <a:rPr lang="uk-UA" dirty="0"/>
              <a:t>форма врядування, за якої найвища державна влада здійснюється виборними орга­нами, що обираються на певний ви­зна­чений строк. </a:t>
            </a:r>
          </a:p>
          <a:p>
            <a:pPr hangingPunct="0"/>
            <a:r>
              <a:rPr lang="uk-UA" i="1" dirty="0"/>
              <a:t>Абсолютні та дуалістичні </a:t>
            </a:r>
            <a:r>
              <a:rPr lang="uk-UA" dirty="0"/>
              <a:t>(як різновид конституційних) монархії існували та/чи існують в недемократичних державах. </a:t>
            </a:r>
          </a:p>
          <a:p>
            <a:endParaRPr lang="uk-UA" dirty="0"/>
          </a:p>
        </p:txBody>
      </p:sp>
      <p:sp>
        <p:nvSpPr>
          <p:cNvPr id="5" name="Місце для тексту 4"/>
          <p:cNvSpPr>
            <a:spLocks noGrp="1"/>
          </p:cNvSpPr>
          <p:nvPr>
            <p:ph type="body" sz="quarter" idx="3"/>
          </p:nvPr>
        </p:nvSpPr>
        <p:spPr>
          <a:xfrm>
            <a:off x="5195474" y="1005016"/>
            <a:ext cx="4185618" cy="1196770"/>
          </a:xfrm>
        </p:spPr>
        <p:txBody>
          <a:bodyPr/>
          <a:lstStyle/>
          <a:p>
            <a:endParaRPr lang="uk-UA" b="1" dirty="0">
              <a:solidFill>
                <a:schemeClr val="accent2">
                  <a:lumMod val="75000"/>
                </a:schemeClr>
              </a:solidFill>
            </a:endParaRPr>
          </a:p>
          <a:p>
            <a:endParaRPr lang="uk-UA" b="1" dirty="0">
              <a:solidFill>
                <a:schemeClr val="accent2">
                  <a:lumMod val="75000"/>
                </a:schemeClr>
              </a:solidFill>
            </a:endParaRPr>
          </a:p>
          <a:p>
            <a:endParaRPr lang="uk-UA" b="1" dirty="0">
              <a:solidFill>
                <a:schemeClr val="accent2">
                  <a:lumMod val="75000"/>
                </a:schemeClr>
              </a:solidFill>
            </a:endParaRPr>
          </a:p>
          <a:p>
            <a:endParaRPr lang="uk-UA" b="1" dirty="0">
              <a:solidFill>
                <a:schemeClr val="accent2">
                  <a:lumMod val="75000"/>
                </a:schemeClr>
              </a:solidFill>
            </a:endParaRPr>
          </a:p>
          <a:p>
            <a:endParaRPr lang="uk-UA" b="1" dirty="0">
              <a:solidFill>
                <a:schemeClr val="accent2">
                  <a:lumMod val="75000"/>
                </a:schemeClr>
              </a:solidFill>
            </a:endParaRPr>
          </a:p>
          <a:p>
            <a:pPr algn="ctr"/>
            <a:r>
              <a:rPr lang="uk-UA" b="1" dirty="0">
                <a:solidFill>
                  <a:schemeClr val="accent2">
                    <a:lumMod val="75000"/>
                  </a:schemeClr>
                </a:solidFill>
              </a:rPr>
              <a:t>Сучасні форми демократичного  врядування</a:t>
            </a:r>
            <a:endParaRPr lang="uk-UA" dirty="0"/>
          </a:p>
        </p:txBody>
      </p:sp>
      <p:sp>
        <p:nvSpPr>
          <p:cNvPr id="6" name="Місце для вмісту 5"/>
          <p:cNvSpPr>
            <a:spLocks noGrp="1"/>
          </p:cNvSpPr>
          <p:nvPr>
            <p:ph sz="quarter" idx="4"/>
          </p:nvPr>
        </p:nvSpPr>
        <p:spPr>
          <a:xfrm>
            <a:off x="5129573" y="2287934"/>
            <a:ext cx="4788784" cy="4091923"/>
          </a:xfrm>
        </p:spPr>
        <p:txBody>
          <a:bodyPr>
            <a:normAutofit fontScale="92500" lnSpcReduction="10000"/>
          </a:bodyPr>
          <a:lstStyle/>
          <a:p>
            <a:pPr hangingPunct="0"/>
            <a:r>
              <a:rPr lang="uk-UA" i="1" dirty="0"/>
              <a:t>Парламентські монархії </a:t>
            </a:r>
            <a:r>
              <a:rPr lang="uk-UA" dirty="0"/>
              <a:t>(конституційні, обмежені з символічною владою монарха) є однією з поширених форм функціонування влади в сучасних демократіях.</a:t>
            </a:r>
          </a:p>
          <a:p>
            <a:pPr hangingPunct="0"/>
            <a:r>
              <a:rPr lang="uk-UA" dirty="0"/>
              <a:t>Парламентські республіки</a:t>
            </a:r>
          </a:p>
          <a:p>
            <a:pPr hangingPunct="0"/>
            <a:r>
              <a:rPr lang="uk-UA" dirty="0"/>
              <a:t>Президентські республіки</a:t>
            </a:r>
          </a:p>
          <a:p>
            <a:pPr hangingPunct="0"/>
            <a:r>
              <a:rPr lang="uk-UA" dirty="0"/>
              <a:t>Змішані (парламентсько-президентські та президентсько-парламентські) республіки </a:t>
            </a:r>
          </a:p>
          <a:p>
            <a:pPr marL="0" indent="0" hangingPunct="0">
              <a:buNone/>
            </a:pPr>
            <a:r>
              <a:rPr lang="uk-UA" dirty="0"/>
              <a:t>є формами демократичного врядування в країнах, де інститут монарха не зберігся до нашого часу, а також у новоутворених державах і молодих демократіях</a:t>
            </a:r>
          </a:p>
          <a:p>
            <a:pPr hangingPunct="0"/>
            <a:endParaRPr lang="uk-UA" dirty="0"/>
          </a:p>
          <a:p>
            <a:pPr hangingPunct="0"/>
            <a:endParaRPr lang="uk-UA" dirty="0"/>
          </a:p>
          <a:p>
            <a:endParaRPr lang="uk-UA" dirty="0"/>
          </a:p>
        </p:txBody>
      </p:sp>
    </p:spTree>
    <p:extLst>
      <p:ext uri="{BB962C8B-B14F-4D97-AF65-F5344CB8AC3E}">
        <p14:creationId xmlns:p14="http://schemas.microsoft.com/office/powerpoint/2010/main" val="258733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757" y="65689"/>
            <a:ext cx="10313773" cy="922852"/>
          </a:xfrm>
        </p:spPr>
        <p:txBody>
          <a:bodyPr>
            <a:normAutofit/>
          </a:bodyPr>
          <a:lstStyle/>
          <a:p>
            <a:pPr algn="ctr"/>
            <a:r>
              <a:rPr lang="uk-UA" sz="2400" b="1" dirty="0">
                <a:solidFill>
                  <a:schemeClr val="accent2">
                    <a:lumMod val="75000"/>
                  </a:schemeClr>
                </a:solidFill>
              </a:rPr>
              <a:t>Форми правління у 21 державі зі стійкою демократією (1984 р.)</a:t>
            </a:r>
          </a:p>
        </p:txBody>
      </p:sp>
      <p:pic>
        <p:nvPicPr>
          <p:cNvPr id="6" name="Місце для вмісту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241" y="527115"/>
            <a:ext cx="8618715" cy="6122943"/>
          </a:xfrm>
        </p:spPr>
      </p:pic>
    </p:spTree>
    <p:extLst>
      <p:ext uri="{BB962C8B-B14F-4D97-AF65-F5344CB8AC3E}">
        <p14:creationId xmlns:p14="http://schemas.microsoft.com/office/powerpoint/2010/main" val="76620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999" y="205946"/>
            <a:ext cx="8030060" cy="1320800"/>
          </a:xfrm>
        </p:spPr>
        <p:txBody>
          <a:bodyPr>
            <a:normAutofit/>
          </a:bodyPr>
          <a:lstStyle/>
          <a:p>
            <a:pPr algn="ctr"/>
            <a:r>
              <a:rPr lang="uk-UA" sz="3200" b="1" dirty="0">
                <a:solidFill>
                  <a:schemeClr val="accent2">
                    <a:lumMod val="75000"/>
                  </a:schemeClr>
                </a:solidFill>
              </a:rPr>
              <a:t>Парламентські монархії та парламентські республіки</a:t>
            </a:r>
          </a:p>
        </p:txBody>
      </p:sp>
      <p:sp>
        <p:nvSpPr>
          <p:cNvPr id="3" name="Місце для вмісту 2"/>
          <p:cNvSpPr>
            <a:spLocks noGrp="1"/>
          </p:cNvSpPr>
          <p:nvPr>
            <p:ph idx="1"/>
          </p:nvPr>
        </p:nvSpPr>
        <p:spPr>
          <a:xfrm>
            <a:off x="1005016" y="1458097"/>
            <a:ext cx="8268985" cy="5115698"/>
          </a:xfrm>
        </p:spPr>
        <p:txBody>
          <a:bodyPr>
            <a:normAutofit fontScale="92500"/>
          </a:bodyPr>
          <a:lstStyle/>
          <a:p>
            <a:r>
              <a:rPr lang="uk-UA" sz="2000" dirty="0"/>
              <a:t>За цих форм державного правління вирішальну роль у формуванні виконавчої гілки влади та проведенні нею державної політики відіграє парламент. В обох випадках Кабінет міністрів на чолі з Прем’єр-міністром (в Німеччині – канцлером) є похідним від парламенту і формується за результатами парламентських виборів.</a:t>
            </a:r>
          </a:p>
          <a:p>
            <a:r>
              <a:rPr lang="uk-UA" sz="2000" dirty="0"/>
              <a:t>Відрізняються вони тим, хто представляє державу і є символом її єдності: в парламентських монархіях – це спадковий монарх з дуже символічною владою, але великим символічним значенням, а в парламентських республіках – президент: з обмеженими повноваженнями, обраний не всенародно, а в парламенті. </a:t>
            </a:r>
          </a:p>
          <a:p>
            <a:r>
              <a:rPr lang="uk-UA" sz="2000" dirty="0"/>
              <a:t>2 приклади для порівняння – Велика Британія й Німеччина (хоча таких країн є набагато більше – див. табл. вище, основну й додаткову літературу) </a:t>
            </a:r>
          </a:p>
          <a:p>
            <a:r>
              <a:rPr lang="uk-UA" sz="2000" dirty="0"/>
              <a:t>У політології прийнято говорити в обох випадках просто про парламентську форму правління (урядування) </a:t>
            </a:r>
          </a:p>
        </p:txBody>
      </p:sp>
    </p:spTree>
    <p:extLst>
      <p:ext uri="{BB962C8B-B14F-4D97-AF65-F5344CB8AC3E}">
        <p14:creationId xmlns:p14="http://schemas.microsoft.com/office/powerpoint/2010/main" val="335128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156" y="98854"/>
            <a:ext cx="7364627" cy="1153297"/>
          </a:xfrm>
        </p:spPr>
        <p:txBody>
          <a:bodyPr>
            <a:normAutofit/>
          </a:bodyPr>
          <a:lstStyle/>
          <a:p>
            <a:pPr algn="ctr"/>
            <a:r>
              <a:rPr lang="uk-UA" sz="3200" b="1" dirty="0">
                <a:solidFill>
                  <a:schemeClr val="accent2">
                    <a:lumMod val="75000"/>
                  </a:schemeClr>
                </a:solidFill>
              </a:rPr>
              <a:t>Парламентська модель врядування </a:t>
            </a:r>
            <a:br>
              <a:rPr lang="uk-UA" sz="3200" b="1" dirty="0">
                <a:solidFill>
                  <a:schemeClr val="accent2">
                    <a:lumMod val="75000"/>
                  </a:schemeClr>
                </a:solidFill>
              </a:rPr>
            </a:br>
            <a:r>
              <a:rPr lang="uk-UA" sz="3200" b="1" dirty="0">
                <a:solidFill>
                  <a:schemeClr val="accent2">
                    <a:lumMod val="75000"/>
                  </a:schemeClr>
                </a:solidFill>
              </a:rPr>
              <a:t>(Велика Британія)</a:t>
            </a:r>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605" y="1342886"/>
            <a:ext cx="9160476" cy="5202854"/>
          </a:xfrm>
        </p:spPr>
      </p:pic>
    </p:spTree>
    <p:extLst>
      <p:ext uri="{BB962C8B-B14F-4D97-AF65-F5344CB8AC3E}">
        <p14:creationId xmlns:p14="http://schemas.microsoft.com/office/powerpoint/2010/main" val="59205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197707"/>
            <a:ext cx="9331639" cy="1962881"/>
          </a:xfrm>
        </p:spPr>
        <p:txBody>
          <a:bodyPr>
            <a:noAutofit/>
          </a:bodyPr>
          <a:lstStyle/>
          <a:p>
            <a:pPr algn="ctr"/>
            <a:r>
              <a:rPr lang="uk-UA" sz="2400" b="1" dirty="0">
                <a:solidFill>
                  <a:schemeClr val="accent2">
                    <a:lumMod val="75000"/>
                  </a:schemeClr>
                </a:solidFill>
              </a:rPr>
              <a:t>Британську модель парламентського врядування за участю монаршої влади називають вестмінстерською моделлю – за назвою Вестмінстерського палацу, в якому засідає парламент Великої Британії (офіційно: Сполученого Королівства Великої Британії та Ірландії)</a:t>
            </a:r>
            <a:br>
              <a:rPr lang="uk-UA" sz="2400" b="1" dirty="0">
                <a:solidFill>
                  <a:schemeClr val="accent2">
                    <a:lumMod val="75000"/>
                  </a:schemeClr>
                </a:solidFill>
              </a:rPr>
            </a:br>
            <a:endParaRPr lang="uk-UA" sz="2400" b="1" dirty="0">
              <a:solidFill>
                <a:schemeClr val="accent2">
                  <a:lumMod val="75000"/>
                </a:schemeClr>
              </a:solidFill>
            </a:endParaRPr>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8569" y="2160588"/>
            <a:ext cx="4989191" cy="4379912"/>
          </a:xfrm>
        </p:spPr>
      </p:pic>
      <p:pic>
        <p:nvPicPr>
          <p:cNvPr id="5" name="Місце для вмісту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995" y="2160588"/>
            <a:ext cx="3311609" cy="4417674"/>
          </a:xfrm>
          <a:prstGeom prst="rect">
            <a:avLst/>
          </a:prstGeom>
        </p:spPr>
      </p:pic>
    </p:spTree>
    <p:extLst>
      <p:ext uri="{BB962C8B-B14F-4D97-AF65-F5344CB8AC3E}">
        <p14:creationId xmlns:p14="http://schemas.microsoft.com/office/powerpoint/2010/main" val="356856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044" y="455436"/>
            <a:ext cx="10289059" cy="604500"/>
          </a:xfrm>
        </p:spPr>
        <p:txBody>
          <a:bodyPr>
            <a:normAutofit/>
          </a:bodyPr>
          <a:lstStyle/>
          <a:p>
            <a:r>
              <a:rPr lang="uk-UA" sz="2800" b="1" dirty="0">
                <a:solidFill>
                  <a:schemeClr val="accent2">
                    <a:lumMod val="75000"/>
                  </a:schemeClr>
                </a:solidFill>
              </a:rPr>
              <a:t>Парламентська монархія у Великій Британії.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866" y="1235675"/>
            <a:ext cx="6713248" cy="4771899"/>
          </a:xfrm>
          <a:prstGeom prst="rect">
            <a:avLst/>
          </a:prstGeom>
        </p:spPr>
      </p:pic>
      <p:sp>
        <p:nvSpPr>
          <p:cNvPr id="6" name="Прямокутник 5"/>
          <p:cNvSpPr/>
          <p:nvPr/>
        </p:nvSpPr>
        <p:spPr>
          <a:xfrm>
            <a:off x="4324866" y="6007574"/>
            <a:ext cx="7232820" cy="369332"/>
          </a:xfrm>
          <a:prstGeom prst="rect">
            <a:avLst/>
          </a:prstGeom>
        </p:spPr>
        <p:txBody>
          <a:bodyPr wrap="square">
            <a:spAutoFit/>
          </a:bodyPr>
          <a:lstStyle/>
          <a:p>
            <a:pPr hangingPunct="0">
              <a:spcAft>
                <a:spcPts val="0"/>
              </a:spcAft>
            </a:pPr>
            <a:r>
              <a:rPr lang="uk-UA" b="1" dirty="0">
                <a:solidFill>
                  <a:schemeClr val="accent2">
                    <a:lumMod val="75000"/>
                  </a:schemeClr>
                </a:solidFill>
                <a:ea typeface="Times New Roman" panose="02020603050405020304" pitchFamily="18" charset="0"/>
              </a:rPr>
              <a:t>З фотоальбому </a:t>
            </a:r>
            <a:r>
              <a:rPr lang="en-US" b="1" dirty="0">
                <a:solidFill>
                  <a:schemeClr val="accent2">
                    <a:lumMod val="75000"/>
                  </a:schemeClr>
                </a:solidFill>
                <a:ea typeface="Times New Roman" panose="02020603050405020304" pitchFamily="18" charset="0"/>
              </a:rPr>
              <a:t>“The Royal Year 1992”</a:t>
            </a:r>
            <a:r>
              <a:rPr lang="uk-UA" b="1" dirty="0">
                <a:solidFill>
                  <a:schemeClr val="accent2">
                    <a:lumMod val="75000"/>
                  </a:schemeClr>
                </a:solidFill>
                <a:ea typeface="Times New Roman" panose="02020603050405020304" pitchFamily="18" charset="0"/>
              </a:rPr>
              <a:t> </a:t>
            </a:r>
            <a:r>
              <a:rPr lang="en-US" b="1" dirty="0">
                <a:solidFill>
                  <a:schemeClr val="accent2">
                    <a:lumMod val="75000"/>
                  </a:schemeClr>
                </a:solidFill>
                <a:ea typeface="Times New Roman" panose="02020603050405020304" pitchFamily="18" charset="0"/>
              </a:rPr>
              <a:t>(Simon &amp; Shuster, 1992)</a:t>
            </a:r>
            <a:endParaRPr lang="uk-UA" b="1" dirty="0">
              <a:solidFill>
                <a:schemeClr val="accent2">
                  <a:lumMod val="75000"/>
                </a:schemeClr>
              </a:solidFill>
              <a:ea typeface="Times New Roman" panose="02020603050405020304" pitchFamily="18" charset="0"/>
            </a:endParaRPr>
          </a:p>
        </p:txBody>
      </p:sp>
      <p:pic>
        <p:nvPicPr>
          <p:cNvPr id="10" name="Рисунок 9"/>
          <p:cNvPicPr>
            <a:picLocks noChangeAspect="1"/>
          </p:cNvPicPr>
          <p:nvPr/>
        </p:nvPicPr>
        <p:blipFill>
          <a:blip r:embed="rId3"/>
          <a:stretch>
            <a:fillRect/>
          </a:stretch>
        </p:blipFill>
        <p:spPr>
          <a:xfrm>
            <a:off x="321276" y="1384218"/>
            <a:ext cx="3751433" cy="2656442"/>
          </a:xfrm>
          <a:prstGeom prst="rect">
            <a:avLst/>
          </a:prstGeom>
        </p:spPr>
      </p:pic>
      <p:sp>
        <p:nvSpPr>
          <p:cNvPr id="7" name="Прямокутник 6"/>
          <p:cNvSpPr/>
          <p:nvPr/>
        </p:nvSpPr>
        <p:spPr>
          <a:xfrm>
            <a:off x="429425" y="4216399"/>
            <a:ext cx="3961343" cy="923330"/>
          </a:xfrm>
          <a:prstGeom prst="rect">
            <a:avLst/>
          </a:prstGeom>
        </p:spPr>
        <p:txBody>
          <a:bodyPr wrap="square">
            <a:spAutoFit/>
          </a:bodyPr>
          <a:lstStyle/>
          <a:p>
            <a:r>
              <a:rPr lang="uk-UA" b="1" dirty="0">
                <a:solidFill>
                  <a:schemeClr val="accent2">
                    <a:lumMod val="75000"/>
                  </a:schemeClr>
                </a:solidFill>
              </a:rPr>
              <a:t>Букінгемський палац – резиденція королів у Лондоні </a:t>
            </a:r>
          </a:p>
          <a:p>
            <a:r>
              <a:rPr lang="uk-UA" b="1" dirty="0">
                <a:solidFill>
                  <a:schemeClr val="accent2">
                    <a:lumMod val="75000"/>
                  </a:schemeClr>
                </a:solidFill>
              </a:rPr>
              <a:t>та виїзд королеви.</a:t>
            </a:r>
            <a:endParaRPr lang="uk-UA" dirty="0"/>
          </a:p>
        </p:txBody>
      </p:sp>
    </p:spTree>
    <p:extLst>
      <p:ext uri="{BB962C8B-B14F-4D97-AF65-F5344CB8AC3E}">
        <p14:creationId xmlns:p14="http://schemas.microsoft.com/office/powerpoint/2010/main" val="174117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3" y="1095632"/>
            <a:ext cx="4104731" cy="1425146"/>
          </a:xfrm>
        </p:spPr>
        <p:txBody>
          <a:bodyPr>
            <a:normAutofit fontScale="90000"/>
          </a:bodyPr>
          <a:lstStyle/>
          <a:p>
            <a:r>
              <a:rPr lang="uk-UA" b="1" dirty="0">
                <a:solidFill>
                  <a:schemeClr val="accent2">
                    <a:lumMod val="75000"/>
                  </a:schemeClr>
                </a:solidFill>
                <a:ea typeface="Times New Roman" panose="02020603050405020304" pitchFamily="18" charset="0"/>
              </a:rPr>
              <a:t>Символ монархії – важливий консолідуючий і стримуючий чинник </a:t>
            </a:r>
            <a:r>
              <a:rPr lang="uk-UA" b="1" dirty="0">
                <a:solidFill>
                  <a:schemeClr val="accent2">
                    <a:lumMod val="75000"/>
                  </a:schemeClr>
                </a:solidFill>
              </a:rPr>
              <a:t>Сполученого Королівства Великої Британії та Ірландії</a:t>
            </a:r>
            <a:r>
              <a:rPr lang="uk-UA" b="1" dirty="0">
                <a:solidFill>
                  <a:schemeClr val="accent2">
                    <a:lumMod val="75000"/>
                  </a:schemeClr>
                </a:solidFill>
                <a:ea typeface="Times New Roman" panose="02020603050405020304" pitchFamily="18" charset="0"/>
              </a:rPr>
              <a:t>. </a:t>
            </a:r>
            <a:br>
              <a:rPr lang="uk-UA" b="1" dirty="0">
                <a:solidFill>
                  <a:schemeClr val="accent2">
                    <a:lumMod val="75000"/>
                  </a:schemeClr>
                </a:solidFill>
                <a:ea typeface="Times New Roman" panose="02020603050405020304" pitchFamily="18" charset="0"/>
              </a:rPr>
            </a:br>
            <a:endParaRPr lang="uk-UA" dirty="0"/>
          </a:p>
        </p:txBody>
      </p:sp>
      <p:pic>
        <p:nvPicPr>
          <p:cNvPr id="7" name="Місце для вмісту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3636" y="489636"/>
            <a:ext cx="3547456" cy="5804072"/>
          </a:xfrm>
        </p:spPr>
      </p:pic>
      <p:sp>
        <p:nvSpPr>
          <p:cNvPr id="6" name="Місце для тексту 5"/>
          <p:cNvSpPr>
            <a:spLocks noGrp="1"/>
          </p:cNvSpPr>
          <p:nvPr>
            <p:ph type="body" sz="half" idx="2"/>
          </p:nvPr>
        </p:nvSpPr>
        <p:spPr>
          <a:xfrm>
            <a:off x="677333" y="2446639"/>
            <a:ext cx="4339510" cy="3682312"/>
          </a:xfrm>
        </p:spPr>
        <p:txBody>
          <a:bodyPr>
            <a:noAutofit/>
          </a:bodyPr>
          <a:lstStyle/>
          <a:p>
            <a:r>
              <a:rPr lang="uk-UA" sz="1800" dirty="0">
                <a:ea typeface="Times New Roman" panose="02020603050405020304" pitchFamily="18" charset="0"/>
              </a:rPr>
              <a:t>Королева, яка відсвяткувала своє 90-річчя, виступає носієм традиції, державної величі та поміркованої політичної культури. </a:t>
            </a:r>
          </a:p>
          <a:p>
            <a:r>
              <a:rPr lang="uk-UA" sz="1800" dirty="0"/>
              <a:t>Про те, як функціонує інститут символічної королівської влади, можна дізнатися з художнього фільму "Королева" / </a:t>
            </a:r>
            <a:r>
              <a:rPr lang="en-US" sz="1800" dirty="0"/>
              <a:t>The Queen</a:t>
            </a:r>
          </a:p>
          <a:p>
            <a:r>
              <a:rPr lang="uk-UA" sz="1800" u="sng" dirty="0">
                <a:hlinkClick r:id="rId3"/>
              </a:rPr>
              <a:t>http://moviestape.com/katalog_filmiv/drama/3332-koroleva.html</a:t>
            </a:r>
            <a:endParaRPr lang="uk-UA" sz="1800" dirty="0"/>
          </a:p>
          <a:p>
            <a:r>
              <a:rPr lang="uk-UA" sz="1800" dirty="0">
                <a:hlinkClick r:id="rId4"/>
              </a:rPr>
              <a:t>https://my-hit.org/film/954/</a:t>
            </a:r>
            <a:r>
              <a:rPr lang="uk-UA" sz="1800" dirty="0"/>
              <a:t> </a:t>
            </a:r>
          </a:p>
          <a:p>
            <a:endParaRPr lang="uk-UA" sz="1800" dirty="0"/>
          </a:p>
        </p:txBody>
      </p:sp>
    </p:spTree>
    <p:extLst>
      <p:ext uri="{BB962C8B-B14F-4D97-AF65-F5344CB8AC3E}">
        <p14:creationId xmlns:p14="http://schemas.microsoft.com/office/powerpoint/2010/main" val="102920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a:xfrm>
            <a:off x="2424114" y="188913"/>
            <a:ext cx="5832475" cy="1079500"/>
          </a:xfrm>
        </p:spPr>
        <p:txBody>
          <a:bodyPr rtlCol="0">
            <a:normAutofit fontScale="90000"/>
          </a:bodyPr>
          <a:lstStyle/>
          <a:p>
            <a:pPr algn="ctr">
              <a:defRPr/>
            </a:pPr>
            <a:r>
              <a:rPr lang="uk-UA" altLang="uk-UA" sz="3200" b="1" dirty="0">
                <a:solidFill>
                  <a:schemeClr val="accent2">
                    <a:lumMod val="75000"/>
                  </a:schemeClr>
                </a:solidFill>
              </a:rPr>
              <a:t>Особливості парламентської форми врядування (коротко)</a:t>
            </a:r>
          </a:p>
        </p:txBody>
      </p:sp>
      <p:sp>
        <p:nvSpPr>
          <p:cNvPr id="30723" name="Rectangle 3"/>
          <p:cNvSpPr>
            <a:spLocks noGrp="1" noChangeArrowheads="1"/>
          </p:cNvSpPr>
          <p:nvPr>
            <p:ph idx="1"/>
          </p:nvPr>
        </p:nvSpPr>
        <p:spPr>
          <a:xfrm>
            <a:off x="749643" y="1268413"/>
            <a:ext cx="8534400" cy="5153025"/>
          </a:xfrm>
        </p:spPr>
        <p:txBody>
          <a:bodyPr rtlCol="0">
            <a:normAutofit fontScale="70000" lnSpcReduction="20000"/>
          </a:bodyPr>
          <a:lstStyle/>
          <a:p>
            <a:pPr>
              <a:lnSpc>
                <a:spcPct val="110000"/>
              </a:lnSpc>
              <a:spcBef>
                <a:spcPts val="600"/>
              </a:spcBef>
              <a:defRPr/>
            </a:pPr>
            <a:r>
              <a:rPr lang="uk-UA" altLang="uk-UA" sz="2800" dirty="0"/>
              <a:t>Виконавча влада перебуває в руках уряду (Кабінету міністрів), обраного парламентом з членів парламентської більшості. Очолює Кабінет Прем’єр-міністр, який водночас є лідером партії більшості. Таким чином, уже під час виборів, голосуючи за певну партію, виборці знають, хто очолить уряд і стане політичним лідером держави.</a:t>
            </a:r>
          </a:p>
          <a:p>
            <a:pPr>
              <a:lnSpc>
                <a:spcPct val="110000"/>
              </a:lnSpc>
              <a:spcBef>
                <a:spcPts val="600"/>
              </a:spcBef>
              <a:defRPr/>
            </a:pPr>
            <a:r>
              <a:rPr lang="uk-UA" altLang="uk-UA" sz="2800" dirty="0"/>
              <a:t>За цієї системи немає чіткого поділу гілок влади, адже уряд походить від парламенту і складається з членів парламентської більшості. Існує взаємна залежність уряду і парламенту, причому уряд відіграє провідну роль, адже в ньому зібраний «цвіт» парламентської більшості.</a:t>
            </a:r>
          </a:p>
          <a:p>
            <a:pPr>
              <a:lnSpc>
                <a:spcPct val="110000"/>
              </a:lnSpc>
              <a:spcBef>
                <a:spcPts val="600"/>
              </a:spcBef>
              <a:defRPr/>
            </a:pPr>
            <a:r>
              <a:rPr lang="uk-UA" altLang="uk-UA" sz="2800" dirty="0"/>
              <a:t>Натомість є політична противага у вигляді добре інституціалізованої опозиції. Допомагає тримати рівновагу судова влада, Стримуючу роль виконує також верхня палата парламенту – Палата лордів.</a:t>
            </a:r>
          </a:p>
          <a:p>
            <a:pPr>
              <a:lnSpc>
                <a:spcPct val="110000"/>
              </a:lnSpc>
              <a:spcBef>
                <a:spcPts val="600"/>
              </a:spcBef>
              <a:defRPr/>
            </a:pPr>
            <a:r>
              <a:rPr lang="uk-UA" altLang="uk-UA" sz="2800" dirty="0"/>
              <a:t>Глава держави (монарх або президент) виконують представницькі та церемоніальні функції. Президент обирається парламентом.</a:t>
            </a:r>
            <a:endParaRPr lang="en-US" altLang="uk-UA" sz="2800" dirty="0"/>
          </a:p>
        </p:txBody>
      </p:sp>
    </p:spTree>
    <p:extLst>
      <p:ext uri="{BB962C8B-B14F-4D97-AF65-F5344CB8AC3E}">
        <p14:creationId xmlns:p14="http://schemas.microsoft.com/office/powerpoint/2010/main" val="1683596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800" b="1" dirty="0">
                <a:solidFill>
                  <a:schemeClr val="accent2">
                    <a:lumMod val="75000"/>
                  </a:schemeClr>
                </a:solidFill>
              </a:rPr>
              <a:t>Фрагменти будівлі Верховного Суду </a:t>
            </a:r>
            <a:r>
              <a:rPr lang="uk-UA" sz="2800" b="1" dirty="0" smtClean="0">
                <a:solidFill>
                  <a:schemeClr val="accent2">
                    <a:lumMod val="75000"/>
                  </a:schemeClr>
                </a:solidFill>
              </a:rPr>
              <a:t>Сполученого </a:t>
            </a:r>
            <a:r>
              <a:rPr lang="uk-UA" sz="2800" b="1" dirty="0">
                <a:solidFill>
                  <a:schemeClr val="accent2">
                    <a:lumMod val="75000"/>
                  </a:schemeClr>
                </a:solidFill>
              </a:rPr>
              <a:t>Королівства в Лондоні</a:t>
            </a:r>
          </a:p>
        </p:txBody>
      </p:sp>
      <p:pic>
        <p:nvPicPr>
          <p:cNvPr id="6" name="Місце для вмісту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3181" y="1648141"/>
            <a:ext cx="6375986" cy="4781988"/>
          </a:xfrm>
        </p:spPr>
      </p:pic>
      <p:sp>
        <p:nvSpPr>
          <p:cNvPr id="12" name="Місце для вмісту 11"/>
          <p:cNvSpPr>
            <a:spLocks noGrp="1"/>
          </p:cNvSpPr>
          <p:nvPr>
            <p:ph sz="half" idx="1"/>
          </p:nvPr>
        </p:nvSpPr>
        <p:spPr/>
        <p:txBody>
          <a:bodyPr/>
          <a:lstStyle/>
          <a:p>
            <a:endParaRPr lang="uk-UA"/>
          </a:p>
        </p:txBody>
      </p:sp>
      <p:pic>
        <p:nvPicPr>
          <p:cNvPr id="13" name="Рисунок 12"/>
          <p:cNvPicPr>
            <a:picLocks noChangeAspect="1"/>
          </p:cNvPicPr>
          <p:nvPr/>
        </p:nvPicPr>
        <p:blipFill>
          <a:blip r:embed="rId3"/>
          <a:stretch>
            <a:fillRect/>
          </a:stretch>
        </p:blipFill>
        <p:spPr>
          <a:xfrm>
            <a:off x="7053320" y="1648140"/>
            <a:ext cx="3598204" cy="4797605"/>
          </a:xfrm>
          <a:prstGeom prst="rect">
            <a:avLst/>
          </a:prstGeom>
        </p:spPr>
      </p:pic>
    </p:spTree>
    <p:extLst>
      <p:ext uri="{BB962C8B-B14F-4D97-AF65-F5344CB8AC3E}">
        <p14:creationId xmlns:p14="http://schemas.microsoft.com/office/powerpoint/2010/main" val="131522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474" y="247135"/>
            <a:ext cx="8596668" cy="568411"/>
          </a:xfrm>
        </p:spPr>
        <p:txBody>
          <a:bodyPr>
            <a:normAutofit fontScale="90000"/>
          </a:bodyPr>
          <a:lstStyle/>
          <a:p>
            <a:r>
              <a:rPr lang="uk-UA" b="1" dirty="0">
                <a:solidFill>
                  <a:schemeClr val="accent2">
                    <a:lumMod val="75000"/>
                  </a:schemeClr>
                </a:solidFill>
              </a:rPr>
              <a:t>Зміст теми </a:t>
            </a:r>
            <a:r>
              <a:rPr lang="uk-UA" b="1" dirty="0" smtClean="0">
                <a:solidFill>
                  <a:schemeClr val="accent2">
                    <a:lumMod val="75000"/>
                  </a:schemeClr>
                </a:solidFill>
              </a:rPr>
              <a:t>6 (лекції 6 і 6а).</a:t>
            </a:r>
            <a:endParaRPr lang="uk-UA" b="1" dirty="0">
              <a:solidFill>
                <a:schemeClr val="accent2">
                  <a:lumMod val="75000"/>
                </a:schemeClr>
              </a:solidFill>
            </a:endParaRPr>
          </a:p>
        </p:txBody>
      </p:sp>
      <p:sp>
        <p:nvSpPr>
          <p:cNvPr id="3" name="Місце для вмісту 2"/>
          <p:cNvSpPr>
            <a:spLocks noGrp="1"/>
          </p:cNvSpPr>
          <p:nvPr>
            <p:ph idx="1"/>
          </p:nvPr>
        </p:nvSpPr>
        <p:spPr>
          <a:xfrm>
            <a:off x="677334" y="897925"/>
            <a:ext cx="8596668" cy="5758248"/>
          </a:xfrm>
        </p:spPr>
        <p:txBody>
          <a:bodyPr>
            <a:normAutofit lnSpcReduction="10000"/>
          </a:bodyPr>
          <a:lstStyle/>
          <a:p>
            <a:pPr>
              <a:spcBef>
                <a:spcPts val="400"/>
              </a:spcBef>
            </a:pPr>
            <a:r>
              <a:rPr lang="uk-UA" b="1" dirty="0"/>
              <a:t>Інституційно-організаційний аспект здійснення влади в демократичних державах. Сучасні форми державного правління, їх структура, схема функціонування, переваги й  недоліки:</a:t>
            </a:r>
          </a:p>
          <a:p>
            <a:pPr lvl="1">
              <a:spcBef>
                <a:spcPts val="400"/>
              </a:spcBef>
            </a:pPr>
            <a:r>
              <a:rPr lang="uk-UA" b="1" dirty="0"/>
              <a:t>парламентська форма врядування (парламентська / конституційна монархія та парламентська  республіка)</a:t>
            </a:r>
          </a:p>
          <a:p>
            <a:pPr lvl="1">
              <a:spcBef>
                <a:spcPts val="400"/>
              </a:spcBef>
            </a:pPr>
            <a:r>
              <a:rPr lang="uk-UA" b="1" dirty="0"/>
              <a:t>Президентська республіка</a:t>
            </a:r>
          </a:p>
          <a:p>
            <a:pPr lvl="1">
              <a:spcBef>
                <a:spcPts val="400"/>
              </a:spcBef>
            </a:pPr>
            <a:r>
              <a:rPr lang="uk-UA" b="1" dirty="0"/>
              <a:t>Парламентсько-президентська та президентсько-парламентська (змішана) республіка</a:t>
            </a:r>
          </a:p>
          <a:p>
            <a:r>
              <a:rPr lang="uk-UA" b="1" dirty="0"/>
              <a:t>Поділ і взаємодія гілок влади у США, Великій Британії, Німеччині, Франції, Швейцарії.</a:t>
            </a:r>
          </a:p>
          <a:p>
            <a:r>
              <a:rPr lang="uk-UA" b="1" dirty="0"/>
              <a:t>Питання сумісності різних форм правління з демократичними й недемократичними режимами. </a:t>
            </a:r>
          </a:p>
          <a:p>
            <a:r>
              <a:rPr lang="uk-UA" b="1" dirty="0"/>
              <a:t>Потенційні загрози демократичному врядуванню в умовах президентської і парламентської форми правління в незрілих демократіях (узагальнення політологами досвіду латиноамериканських та інших молодих демократій)</a:t>
            </a:r>
          </a:p>
          <a:p>
            <a:r>
              <a:rPr lang="uk-UA" b="1" dirty="0"/>
              <a:t>Еволюція форми державного правління в Україні за роки незалежності та її кореляція з політичним режимом.</a:t>
            </a:r>
          </a:p>
          <a:p>
            <a:r>
              <a:rPr lang="uk-UA" b="1" dirty="0"/>
              <a:t>Проблема політичного дизайнування і конституційної реформи як способу зміцнення демократичних засад української держави. </a:t>
            </a:r>
          </a:p>
        </p:txBody>
      </p:sp>
    </p:spTree>
    <p:extLst>
      <p:ext uri="{BB962C8B-B14F-4D97-AF65-F5344CB8AC3E}">
        <p14:creationId xmlns:p14="http://schemas.microsoft.com/office/powerpoint/2010/main" val="517175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135" y="98854"/>
            <a:ext cx="9522941" cy="1029730"/>
          </a:xfrm>
        </p:spPr>
        <p:txBody>
          <a:bodyPr>
            <a:normAutofit fontScale="90000"/>
          </a:bodyPr>
          <a:lstStyle/>
          <a:p>
            <a:pPr algn="ctr"/>
            <a:r>
              <a:rPr lang="uk-UA" sz="3100" b="1" dirty="0">
                <a:solidFill>
                  <a:schemeClr val="accent2">
                    <a:lumMod val="75000"/>
                  </a:schemeClr>
                </a:solidFill>
              </a:rPr>
              <a:t>Функціонування парламентської системи врядування </a:t>
            </a:r>
            <a:br>
              <a:rPr lang="uk-UA" sz="3100" b="1" dirty="0">
                <a:solidFill>
                  <a:schemeClr val="accent2">
                    <a:lumMod val="75000"/>
                  </a:schemeClr>
                </a:solidFill>
              </a:rPr>
            </a:br>
            <a:r>
              <a:rPr lang="uk-UA" sz="2700" b="1" dirty="0">
                <a:solidFill>
                  <a:schemeClr val="tx1"/>
                </a:solidFill>
              </a:rPr>
              <a:t>(на виході – публічна політика, реформи)</a:t>
            </a:r>
            <a:endParaRPr lang="uk-UA" sz="2700"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086" y="1128584"/>
            <a:ext cx="6326660" cy="5602416"/>
          </a:xfrm>
        </p:spPr>
      </p:pic>
    </p:spTree>
    <p:extLst>
      <p:ext uri="{BB962C8B-B14F-4D97-AF65-F5344CB8AC3E}">
        <p14:creationId xmlns:p14="http://schemas.microsoft.com/office/powerpoint/2010/main" val="2453868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D10605-7EFE-4826-9AF4-53DBBD6EA88A}"/>
              </a:ext>
            </a:extLst>
          </p:cNvPr>
          <p:cNvSpPr>
            <a:spLocks noGrp="1"/>
          </p:cNvSpPr>
          <p:nvPr>
            <p:ph type="title"/>
          </p:nvPr>
        </p:nvSpPr>
        <p:spPr>
          <a:xfrm>
            <a:off x="677334" y="308919"/>
            <a:ext cx="8596668" cy="729049"/>
          </a:xfrm>
        </p:spPr>
        <p:txBody>
          <a:bodyPr>
            <a:normAutofit/>
          </a:bodyPr>
          <a:lstStyle/>
          <a:p>
            <a:pPr algn="ctr"/>
            <a:r>
              <a:rPr lang="uk-UA" sz="3200" b="1" dirty="0"/>
              <a:t>Президентська республіка</a:t>
            </a:r>
          </a:p>
        </p:txBody>
      </p:sp>
      <p:sp>
        <p:nvSpPr>
          <p:cNvPr id="3" name="Місце для вмісту 2">
            <a:extLst>
              <a:ext uri="{FF2B5EF4-FFF2-40B4-BE49-F238E27FC236}">
                <a16:creationId xmlns:a16="http://schemas.microsoft.com/office/drawing/2014/main" id="{DF801A4E-D909-4CFE-A0DB-D70A165EE9AE}"/>
              </a:ext>
            </a:extLst>
          </p:cNvPr>
          <p:cNvSpPr>
            <a:spLocks noGrp="1"/>
          </p:cNvSpPr>
          <p:nvPr>
            <p:ph idx="1"/>
          </p:nvPr>
        </p:nvSpPr>
        <p:spPr>
          <a:xfrm>
            <a:off x="677334" y="951470"/>
            <a:ext cx="8596668" cy="5762367"/>
          </a:xfrm>
        </p:spPr>
        <p:txBody>
          <a:bodyPr>
            <a:normAutofit lnSpcReduction="10000"/>
          </a:bodyPr>
          <a:lstStyle/>
          <a:p>
            <a:r>
              <a:rPr lang="uk-UA" b="1" dirty="0"/>
              <a:t>Президентська республіка</a:t>
            </a:r>
            <a:r>
              <a:rPr lang="uk-UA" dirty="0" smtClean="0"/>
              <a:t> </a:t>
            </a:r>
            <a:r>
              <a:rPr lang="uk-UA" dirty="0"/>
              <a:t>була винаходом </a:t>
            </a:r>
            <a:r>
              <a:rPr lang="uk-UA" dirty="0" smtClean="0"/>
              <a:t>США. Батьки </a:t>
            </a:r>
            <a:r>
              <a:rPr lang="uk-UA" dirty="0"/>
              <a:t>– засновники </a:t>
            </a:r>
            <a:r>
              <a:rPr lang="uk-UA" dirty="0" smtClean="0"/>
              <a:t>цієї  держави </a:t>
            </a:r>
            <a:r>
              <a:rPr lang="uk-UA" dirty="0"/>
              <a:t>придумали, як замінити спадкового монарха – виборним, назвавши його президентом. За первісним задумом </a:t>
            </a:r>
            <a:r>
              <a:rPr lang="uk-UA" dirty="0" smtClean="0"/>
              <a:t>роль </a:t>
            </a:r>
            <a:r>
              <a:rPr lang="uk-UA" dirty="0"/>
              <a:t>президента була не настільки значною, як вона виявилась згодом. Але і тоді, і </a:t>
            </a:r>
            <a:r>
              <a:rPr lang="uk-UA" dirty="0" smtClean="0"/>
              <a:t>тепер </a:t>
            </a:r>
            <a:r>
              <a:rPr lang="uk-UA" dirty="0"/>
              <a:t>президент поставлений під контроль законодавчої і судової гілок влади, а система «стримувань і противаг» є основним механізмом запобігання узурпації влади </a:t>
            </a:r>
            <a:r>
              <a:rPr lang="uk-UA" dirty="0" smtClean="0"/>
              <a:t>будь-якою гілкою влади та </a:t>
            </a:r>
            <a:r>
              <a:rPr lang="uk-UA" dirty="0"/>
              <a:t>збереження стійкості всієї </a:t>
            </a:r>
            <a:r>
              <a:rPr lang="uk-UA" dirty="0" smtClean="0"/>
              <a:t>системи врядування.  </a:t>
            </a:r>
            <a:endParaRPr lang="en-US" dirty="0" smtClean="0"/>
          </a:p>
          <a:p>
            <a:r>
              <a:rPr lang="uk-UA" b="1" dirty="0"/>
              <a:t>Президентська республіка</a:t>
            </a:r>
            <a:r>
              <a:rPr lang="uk-UA" dirty="0"/>
              <a:t> базується на концепції незалежності органів зако­но­давчої виконавчої та судової влад,  їх взаємної непідпорядкованості і невід­пові­дальності одна перед </a:t>
            </a:r>
            <a:r>
              <a:rPr lang="uk-UA" dirty="0" smtClean="0"/>
              <a:t>іншою, їхні повноваження розмежовані та збалансовані (див. наступний слайд). </a:t>
            </a:r>
          </a:p>
          <a:p>
            <a:pPr lvl="0"/>
            <a:r>
              <a:rPr lang="uk-UA" dirty="0"/>
              <a:t>Президент обира­ється на всенародних </a:t>
            </a:r>
            <a:r>
              <a:rPr lang="uk-UA" dirty="0" smtClean="0"/>
              <a:t>виборах на 4 роки з правом переобрання ще на 1 термін; він </a:t>
            </a:r>
            <a:r>
              <a:rPr lang="uk-UA" dirty="0"/>
              <a:t>є главою держави та виконавчої влади. </a:t>
            </a:r>
            <a:r>
              <a:rPr lang="uk-UA" dirty="0" smtClean="0"/>
              <a:t>Президент </a:t>
            </a:r>
            <a:r>
              <a:rPr lang="uk-UA" dirty="0"/>
              <a:t>формує уряд </a:t>
            </a:r>
            <a:r>
              <a:rPr lang="uk-UA" dirty="0" smtClean="0"/>
              <a:t>– самостійно, окрім деяких </a:t>
            </a:r>
            <a:r>
              <a:rPr lang="uk-UA" dirty="0"/>
              <a:t>ключових посад, </a:t>
            </a:r>
            <a:r>
              <a:rPr lang="uk-UA" dirty="0" smtClean="0"/>
              <a:t>на які потрібна згода сенату (другої палати федерального законодавчого органу – Конгресу), очо­лює </a:t>
            </a:r>
            <a:r>
              <a:rPr lang="uk-UA" dirty="0"/>
              <a:t>його і несе персональну відповідальність за його функціону­вання</a:t>
            </a:r>
            <a:r>
              <a:rPr lang="uk-UA" dirty="0" smtClean="0"/>
              <a:t>.</a:t>
            </a:r>
            <a:r>
              <a:rPr lang="uk-UA" dirty="0"/>
              <a:t> Міністри і держсекре­тарі призначаються і звільняються президентом і звітуються лише перед ним. </a:t>
            </a:r>
            <a:endParaRPr lang="uk-UA" dirty="0" smtClean="0"/>
          </a:p>
          <a:p>
            <a:pPr lvl="0"/>
            <a:r>
              <a:rPr lang="uk-UA" dirty="0" smtClean="0"/>
              <a:t>В підпорядкуванні президента й міністерств (департаментів) – величезний бюрократичний апарат з постійних і тимчасових розпорядчих </a:t>
            </a:r>
            <a:r>
              <a:rPr lang="uk-UA" dirty="0"/>
              <a:t>органів. </a:t>
            </a:r>
          </a:p>
          <a:p>
            <a:endParaRPr lang="uk-UA" dirty="0"/>
          </a:p>
        </p:txBody>
      </p:sp>
    </p:spTree>
    <p:extLst>
      <p:ext uri="{BB962C8B-B14F-4D97-AF65-F5344CB8AC3E}">
        <p14:creationId xmlns:p14="http://schemas.microsoft.com/office/powerpoint/2010/main" val="3489314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232" y="181232"/>
            <a:ext cx="9992498" cy="1103871"/>
          </a:xfrm>
        </p:spPr>
        <p:txBody>
          <a:bodyPr>
            <a:normAutofit fontScale="90000"/>
          </a:bodyPr>
          <a:lstStyle/>
          <a:p>
            <a:pPr algn="ctr"/>
            <a:r>
              <a:rPr lang="uk-UA" sz="3200" b="1" dirty="0">
                <a:solidFill>
                  <a:schemeClr val="accent2">
                    <a:lumMod val="75000"/>
                  </a:schemeClr>
                </a:solidFill>
              </a:rPr>
              <a:t>Президентська республіка у США. </a:t>
            </a:r>
            <a:br>
              <a:rPr lang="uk-UA" sz="3200" b="1" dirty="0">
                <a:solidFill>
                  <a:schemeClr val="accent2">
                    <a:lumMod val="75000"/>
                  </a:schemeClr>
                </a:solidFill>
              </a:rPr>
            </a:br>
            <a:r>
              <a:rPr lang="uk-UA" sz="3200" b="1" dirty="0">
                <a:solidFill>
                  <a:schemeClr val="accent2">
                    <a:lumMod val="75000"/>
                  </a:schemeClr>
                </a:solidFill>
              </a:rPr>
              <a:t>Резиденція американських президентів «Білий дім» </a:t>
            </a:r>
          </a:p>
        </p:txBody>
      </p:sp>
      <p:pic>
        <p:nvPicPr>
          <p:cNvPr id="6" name="Місце для вмісту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659" y="1383956"/>
            <a:ext cx="5608519" cy="3888259"/>
          </a:xfrm>
        </p:spPr>
      </p:pic>
      <p:pic>
        <p:nvPicPr>
          <p:cNvPr id="7" name="Місце для вмісту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404387" y="3113903"/>
            <a:ext cx="5463876" cy="3414455"/>
          </a:xfrm>
        </p:spPr>
      </p:pic>
    </p:spTree>
    <p:extLst>
      <p:ext uri="{BB962C8B-B14F-4D97-AF65-F5344CB8AC3E}">
        <p14:creationId xmlns:p14="http://schemas.microsoft.com/office/powerpoint/2010/main" val="231521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6847" y="238897"/>
            <a:ext cx="7198039" cy="634314"/>
          </a:xfrm>
        </p:spPr>
        <p:txBody>
          <a:bodyPr>
            <a:normAutofit fontScale="90000"/>
          </a:bodyPr>
          <a:lstStyle/>
          <a:p>
            <a:r>
              <a:rPr lang="uk-UA" b="1" dirty="0">
                <a:solidFill>
                  <a:schemeClr val="accent2">
                    <a:lumMod val="75000"/>
                  </a:schemeClr>
                </a:solidFill>
              </a:rPr>
              <a:t>Президентське врядування у США</a:t>
            </a:r>
          </a:p>
        </p:txBody>
      </p:sp>
      <p:pic>
        <p:nvPicPr>
          <p:cNvPr id="6" name="Місце для вмісту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542" y="749643"/>
            <a:ext cx="8638460" cy="5933389"/>
          </a:xfrm>
        </p:spPr>
      </p:pic>
    </p:spTree>
    <p:extLst>
      <p:ext uri="{BB962C8B-B14F-4D97-AF65-F5344CB8AC3E}">
        <p14:creationId xmlns:p14="http://schemas.microsoft.com/office/powerpoint/2010/main" val="324802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0459" y="152904"/>
            <a:ext cx="7371034" cy="683741"/>
          </a:xfrm>
        </p:spPr>
        <p:txBody>
          <a:bodyPr>
            <a:normAutofit fontScale="90000"/>
          </a:bodyPr>
          <a:lstStyle/>
          <a:p>
            <a:r>
              <a:rPr lang="uk-UA" b="1" i="1" dirty="0"/>
              <a:t> </a:t>
            </a:r>
            <a:r>
              <a:rPr lang="uk-UA" sz="2700" b="1" dirty="0">
                <a:solidFill>
                  <a:schemeClr val="accent2">
                    <a:lumMod val="75000"/>
                  </a:schemeClr>
                </a:solidFill>
              </a:rPr>
              <a:t>ДЕРЖАВНО-АДМІНІСТРАТИВНИЙ АПАРАТ США</a:t>
            </a:r>
            <a:br>
              <a:rPr lang="uk-UA" sz="2700" b="1" dirty="0">
                <a:solidFill>
                  <a:schemeClr val="accent2">
                    <a:lumMod val="75000"/>
                  </a:schemeClr>
                </a:solidFill>
              </a:rPr>
            </a:br>
            <a:endParaRPr lang="uk-UA" sz="2700" b="1" dirty="0">
              <a:solidFill>
                <a:schemeClr val="accent2">
                  <a:lumMod val="75000"/>
                </a:schemeClr>
              </a:solidFill>
            </a:endParaRPr>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160" y="836645"/>
            <a:ext cx="9387916" cy="5679485"/>
          </a:xfrm>
        </p:spPr>
      </p:pic>
    </p:spTree>
    <p:extLst>
      <p:ext uri="{BB962C8B-B14F-4D97-AF65-F5344CB8AC3E}">
        <p14:creationId xmlns:p14="http://schemas.microsoft.com/office/powerpoint/2010/main" val="147159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07092"/>
            <a:ext cx="8596668" cy="708454"/>
          </a:xfrm>
        </p:spPr>
        <p:txBody>
          <a:bodyPr>
            <a:normAutofit/>
          </a:bodyPr>
          <a:lstStyle/>
          <a:p>
            <a:pPr algn="ctr"/>
            <a:r>
              <a:rPr lang="uk-UA" sz="3200" b="1" dirty="0" smtClean="0">
                <a:solidFill>
                  <a:schemeClr val="accent2">
                    <a:lumMod val="75000"/>
                  </a:schemeClr>
                </a:solidFill>
              </a:rPr>
              <a:t>Законодавча влада у США </a:t>
            </a:r>
            <a:endParaRPr lang="uk-UA" sz="3200" b="1" dirty="0">
              <a:solidFill>
                <a:schemeClr val="accent2">
                  <a:lumMod val="75000"/>
                </a:schemeClr>
              </a:solidFill>
            </a:endParaRPr>
          </a:p>
        </p:txBody>
      </p:sp>
      <p:sp>
        <p:nvSpPr>
          <p:cNvPr id="3" name="Місце для вмісту 2"/>
          <p:cNvSpPr>
            <a:spLocks noGrp="1"/>
          </p:cNvSpPr>
          <p:nvPr>
            <p:ph idx="1"/>
          </p:nvPr>
        </p:nvSpPr>
        <p:spPr>
          <a:xfrm>
            <a:off x="677334" y="881449"/>
            <a:ext cx="8596668" cy="5675870"/>
          </a:xfrm>
        </p:spPr>
        <p:txBody>
          <a:bodyPr/>
          <a:lstStyle/>
          <a:p>
            <a:r>
              <a:rPr lang="uk-UA" b="1" dirty="0"/>
              <a:t>Вищий законодавчий орган США — Конгрес</a:t>
            </a:r>
            <a:r>
              <a:rPr lang="uk-UA" dirty="0"/>
              <a:t> </a:t>
            </a:r>
            <a:r>
              <a:rPr lang="uk-UA" dirty="0" smtClean="0"/>
              <a:t>США — </a:t>
            </a:r>
            <a:r>
              <a:rPr lang="uk-UA" dirty="0"/>
              <a:t>є двопалатним. </a:t>
            </a:r>
            <a:r>
              <a:rPr lang="uk-UA" dirty="0" smtClean="0"/>
              <a:t>Він складається з Палати представників і Сенату. </a:t>
            </a:r>
          </a:p>
          <a:p>
            <a:r>
              <a:rPr lang="uk-UA" b="1" dirty="0" smtClean="0"/>
              <a:t>Що </a:t>
            </a:r>
            <a:r>
              <a:rPr lang="uk-UA" b="1" dirty="0"/>
              <a:t>два роки </a:t>
            </a:r>
            <a:r>
              <a:rPr lang="uk-UA" dirty="0"/>
              <a:t>за мажоритар­ними </a:t>
            </a:r>
            <a:r>
              <a:rPr lang="uk-UA" dirty="0" smtClean="0"/>
              <a:t>округами, </a:t>
            </a:r>
            <a:r>
              <a:rPr lang="uk-UA" dirty="0"/>
              <a:t>які формують­ся на підставі приблизно однакової чисельності </a:t>
            </a:r>
            <a:r>
              <a:rPr lang="uk-UA" dirty="0" smtClean="0"/>
              <a:t>насе­лен­ня, до </a:t>
            </a:r>
            <a:r>
              <a:rPr lang="uk-UA" i="1" dirty="0"/>
              <a:t>Палати </a:t>
            </a:r>
            <a:r>
              <a:rPr lang="uk-UA" i="1" dirty="0" smtClean="0"/>
              <a:t>представників </a:t>
            </a:r>
            <a:r>
              <a:rPr lang="uk-UA" dirty="0" smtClean="0"/>
              <a:t>обирають 435 конгресменів. </a:t>
            </a:r>
          </a:p>
          <a:p>
            <a:r>
              <a:rPr lang="uk-UA" dirty="0" smtClean="0"/>
              <a:t>100 </a:t>
            </a:r>
            <a:r>
              <a:rPr lang="uk-UA" dirty="0"/>
              <a:t>сенаторів (по 2 сена­тори від кожного штату, незалежно від чисельності населен­ня) </a:t>
            </a:r>
            <a:r>
              <a:rPr lang="uk-UA" dirty="0" smtClean="0"/>
              <a:t>обирають </a:t>
            </a:r>
            <a:r>
              <a:rPr lang="uk-UA" dirty="0"/>
              <a:t>терміном на 6 років, проте через кожні два роки відбувають­ся вибори для заміщення однієї третини складу </a:t>
            </a:r>
            <a:r>
              <a:rPr lang="uk-UA" i="1" dirty="0"/>
              <a:t>Сенату</a:t>
            </a:r>
            <a:r>
              <a:rPr lang="uk-UA" dirty="0"/>
              <a:t>. </a:t>
            </a:r>
            <a:endParaRPr lang="uk-UA" dirty="0" smtClean="0"/>
          </a:p>
          <a:p>
            <a:r>
              <a:rPr lang="uk-UA" dirty="0" smtClean="0"/>
              <a:t>В </a:t>
            </a:r>
            <a:r>
              <a:rPr lang="uk-UA" dirty="0"/>
              <a:t>законотворчій діяльності палати є рівноправними, але Сенат має деякі додат­кові функції, пов’язані з призначенням вищих посадових осіб </a:t>
            </a:r>
            <a:r>
              <a:rPr lang="uk-UA" dirty="0" smtClean="0"/>
              <a:t>та заключенням міжнародних договорів, а також здійснює суд у разі, якщо Палата Представників проголосує за імпічмент президента. </a:t>
            </a:r>
          </a:p>
          <a:p>
            <a:r>
              <a:rPr lang="uk-UA" dirty="0" smtClean="0"/>
              <a:t>Президент має значний вплив на Конгрес, виступаючи перед ним зі своїми щорічними посланнями щодо розвитку країни, маючи право законодавчої ініціативи та право відкладального вето щодо законів (актів), схвалених обома палатами Конгресу.  </a:t>
            </a:r>
            <a:endParaRPr lang="uk-UA" dirty="0"/>
          </a:p>
          <a:p>
            <a:endParaRPr lang="uk-UA" dirty="0"/>
          </a:p>
        </p:txBody>
      </p:sp>
    </p:spTree>
    <p:extLst>
      <p:ext uri="{BB962C8B-B14F-4D97-AF65-F5344CB8AC3E}">
        <p14:creationId xmlns:p14="http://schemas.microsoft.com/office/powerpoint/2010/main" val="2593361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901" y="181233"/>
            <a:ext cx="8596668" cy="1320800"/>
          </a:xfrm>
        </p:spPr>
        <p:txBody>
          <a:bodyPr>
            <a:normAutofit/>
          </a:bodyPr>
          <a:lstStyle/>
          <a:p>
            <a:pPr algn="ctr"/>
            <a:r>
              <a:rPr lang="uk-UA" sz="3200" b="1" dirty="0" smtClean="0">
                <a:solidFill>
                  <a:schemeClr val="accent2">
                    <a:lumMod val="75000"/>
                  </a:schemeClr>
                </a:solidFill>
              </a:rPr>
              <a:t>Капітолій – будівля Конгресу США у Вашингтоні</a:t>
            </a:r>
            <a:endParaRPr lang="uk-UA" sz="3200" b="1" dirty="0">
              <a:solidFill>
                <a:schemeClr val="accent2">
                  <a:lumMod val="75000"/>
                </a:schemeClr>
              </a:solidFill>
            </a:endParaRPr>
          </a:p>
        </p:txBody>
      </p:sp>
      <p:pic>
        <p:nvPicPr>
          <p:cNvPr id="4" name="Місце для вмісту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6851" y="1502033"/>
            <a:ext cx="4179460" cy="4913487"/>
          </a:xfrm>
        </p:spPr>
      </p:pic>
      <p:pic>
        <p:nvPicPr>
          <p:cNvPr id="6" name="Місце для вмісту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12260" y="1502033"/>
            <a:ext cx="3804802" cy="4913487"/>
          </a:xfrm>
        </p:spPr>
      </p:pic>
    </p:spTree>
    <p:extLst>
      <p:ext uri="{BB962C8B-B14F-4D97-AF65-F5344CB8AC3E}">
        <p14:creationId xmlns:p14="http://schemas.microsoft.com/office/powerpoint/2010/main" val="1171868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027" y="280086"/>
            <a:ext cx="3872835" cy="1178012"/>
          </a:xfrm>
        </p:spPr>
        <p:txBody>
          <a:bodyPr>
            <a:normAutofit/>
          </a:bodyPr>
          <a:lstStyle/>
          <a:p>
            <a:r>
              <a:rPr lang="uk-UA" sz="2200" b="1" dirty="0">
                <a:solidFill>
                  <a:schemeClr val="accent2">
                    <a:lumMod val="75000"/>
                  </a:schemeClr>
                </a:solidFill>
              </a:rPr>
              <a:t>Противага, стримуюча сила і найвищий арбітр – Верховний Суд США</a:t>
            </a:r>
          </a:p>
        </p:txBody>
      </p:sp>
      <p:pic>
        <p:nvPicPr>
          <p:cNvPr id="5" name="Місце для вмісту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8583" y="612216"/>
            <a:ext cx="4037179" cy="5373624"/>
          </a:xfrm>
        </p:spPr>
      </p:pic>
      <p:sp>
        <p:nvSpPr>
          <p:cNvPr id="4" name="Місце для тексту 3"/>
          <p:cNvSpPr>
            <a:spLocks noGrp="1"/>
          </p:cNvSpPr>
          <p:nvPr>
            <p:ph type="body" sz="half" idx="2"/>
          </p:nvPr>
        </p:nvSpPr>
        <p:spPr>
          <a:xfrm>
            <a:off x="494269" y="1458099"/>
            <a:ext cx="4242487" cy="5165124"/>
          </a:xfrm>
        </p:spPr>
        <p:txBody>
          <a:bodyPr>
            <a:noAutofit/>
          </a:bodyPr>
          <a:lstStyle/>
          <a:p>
            <a:r>
              <a:rPr lang="uk-UA" sz="2000" dirty="0"/>
              <a:t>Верхній щабель судової гілки влади на федеральному рівні уособлює Верховний суд США.</a:t>
            </a:r>
          </a:p>
          <a:p>
            <a:r>
              <a:rPr lang="uk-UA" sz="2000" dirty="0"/>
              <a:t>Він відіграє вирішальну роль у забезпеченні Конституційності рішень Президента і Конгресу, дотримання ними Конституції і законів, у захисті прав і свобод людини. </a:t>
            </a:r>
          </a:p>
          <a:p>
            <a:r>
              <a:rPr lang="uk-UA" sz="2000" dirty="0"/>
              <a:t>До Верховного суду має право звернутися будь-який громадянин держави, якщо його права були порушені внаслідок прийняття якогось закону, що суперечить, на його думку Конституції.</a:t>
            </a:r>
          </a:p>
        </p:txBody>
      </p:sp>
    </p:spTree>
    <p:extLst>
      <p:ext uri="{BB962C8B-B14F-4D97-AF65-F5344CB8AC3E}">
        <p14:creationId xmlns:p14="http://schemas.microsoft.com/office/powerpoint/2010/main" val="259599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620" y="230659"/>
            <a:ext cx="8596668" cy="642551"/>
          </a:xfrm>
        </p:spPr>
        <p:txBody>
          <a:bodyPr>
            <a:normAutofit fontScale="90000"/>
          </a:bodyPr>
          <a:lstStyle/>
          <a:p>
            <a:pPr algn="ctr"/>
            <a:r>
              <a:rPr lang="uk-UA" b="1" dirty="0">
                <a:solidFill>
                  <a:schemeClr val="accent2">
                    <a:lumMod val="75000"/>
                  </a:schemeClr>
                </a:solidFill>
              </a:rPr>
              <a:t>Система стримувань і противаг у США:</a:t>
            </a:r>
            <a:r>
              <a:rPr lang="uk-UA" dirty="0">
                <a:solidFill>
                  <a:schemeClr val="accent2">
                    <a:lumMod val="75000"/>
                  </a:schemeClr>
                </a:solidFill>
              </a:rPr>
              <a:t/>
            </a:r>
            <a:br>
              <a:rPr lang="uk-UA" dirty="0">
                <a:solidFill>
                  <a:schemeClr val="accent2">
                    <a:lumMod val="75000"/>
                  </a:schemeClr>
                </a:solidFill>
              </a:rPr>
            </a:br>
            <a:endParaRPr lang="uk-UA" dirty="0">
              <a:solidFill>
                <a:schemeClr val="accent2">
                  <a:lumMod val="75000"/>
                </a:schemeClr>
              </a:solidFill>
            </a:endParaRPr>
          </a:p>
        </p:txBody>
      </p:sp>
      <p:sp>
        <p:nvSpPr>
          <p:cNvPr id="3" name="Місце для вмісту 2"/>
          <p:cNvSpPr>
            <a:spLocks noGrp="1"/>
          </p:cNvSpPr>
          <p:nvPr>
            <p:ph idx="1"/>
          </p:nvPr>
        </p:nvSpPr>
        <p:spPr>
          <a:xfrm>
            <a:off x="875042" y="1120346"/>
            <a:ext cx="8596668" cy="5346357"/>
          </a:xfrm>
        </p:spPr>
        <p:txBody>
          <a:bodyPr>
            <a:normAutofit lnSpcReduction="10000"/>
          </a:bodyPr>
          <a:lstStyle/>
          <a:p>
            <a:pPr lvl="0" hangingPunct="0"/>
            <a:r>
              <a:rPr lang="uk-UA" dirty="0"/>
              <a:t>Федералізм: 50 штатів врівноважують владу федераль­ного уряду і навпаки.</a:t>
            </a:r>
          </a:p>
          <a:p>
            <a:pPr hangingPunct="0"/>
            <a:r>
              <a:rPr lang="uk-UA" dirty="0"/>
              <a:t>Завдяки чіткому розмежуванню законодавчої та виконавчої влади одна владна гілка врівноважує вплив іншої.</a:t>
            </a:r>
          </a:p>
          <a:p>
            <a:pPr lvl="0" hangingPunct="0"/>
            <a:r>
              <a:rPr lang="uk-UA" dirty="0"/>
              <a:t>Двопалатність: Палата представників врівноважує вплив Сенату, а Сенат — вплив Палати представників. </a:t>
            </a:r>
          </a:p>
          <a:p>
            <a:pPr lvl="0" hangingPunct="0"/>
            <a:r>
              <a:rPr lang="uk-UA" dirty="0"/>
              <a:t>Обидві палати мають однакові законодавчі функції, але Сенат має більше повноважень у сфері кадрових призначень та за­клю­чення договорів, урівноважуючи та стримуючи в цих питаннях владу Президента.</a:t>
            </a:r>
          </a:p>
          <a:p>
            <a:pPr lvl="0" hangingPunct="0"/>
            <a:r>
              <a:rPr lang="uk-UA" dirty="0"/>
              <a:t>Судова влада є противагою до влади Палати представників, Сенату, виконавчої вла­ди і урядів окремих штатів.</a:t>
            </a:r>
          </a:p>
          <a:p>
            <a:pPr lvl="0" hangingPunct="0"/>
            <a:r>
              <a:rPr lang="uk-UA" dirty="0"/>
              <a:t>Законодавчі збори штатів урівноважують вплив Сенату через обрання сенаторів кож­ні шість років.</a:t>
            </a:r>
          </a:p>
          <a:p>
            <a:pPr hangingPunct="0"/>
            <a:r>
              <a:rPr lang="uk-UA" dirty="0"/>
              <a:t>Народ володіє силою врівноваження влади своїх представників шляхом їх періо­дич­ного переобрання.</a:t>
            </a:r>
          </a:p>
          <a:p>
            <a:pPr lvl="0" hangingPunct="0"/>
            <a:r>
              <a:rPr lang="uk-UA" dirty="0"/>
              <a:t>При обранні президента колегія виборщиків врівноважує і стримує владу народу, не допу­ска­ючи проявів охлократії.</a:t>
            </a:r>
          </a:p>
          <a:p>
            <a:endParaRPr lang="uk-UA" dirty="0"/>
          </a:p>
        </p:txBody>
      </p:sp>
    </p:spTree>
    <p:extLst>
      <p:ext uri="{BB962C8B-B14F-4D97-AF65-F5344CB8AC3E}">
        <p14:creationId xmlns:p14="http://schemas.microsoft.com/office/powerpoint/2010/main" val="1266542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17" y="280087"/>
            <a:ext cx="10536195" cy="1046205"/>
          </a:xfrm>
        </p:spPr>
        <p:txBody>
          <a:bodyPr>
            <a:normAutofit fontScale="90000"/>
          </a:bodyPr>
          <a:lstStyle/>
          <a:p>
            <a:pPr algn="ctr"/>
            <a:r>
              <a:rPr lang="uk-UA" sz="3100" b="1" dirty="0">
                <a:solidFill>
                  <a:schemeClr val="accent2">
                    <a:lumMod val="75000"/>
                  </a:schemeClr>
                </a:solidFill>
              </a:rPr>
              <a:t>Функціонування політичної системи за президентської моделі врядування </a:t>
            </a:r>
            <a:r>
              <a:rPr lang="uk-UA" sz="2700" b="1" dirty="0">
                <a:solidFill>
                  <a:schemeClr val="tx1"/>
                </a:solidFill>
              </a:rPr>
              <a:t>(на виході – публічна політика, реформи)</a:t>
            </a:r>
            <a:endParaRPr lang="uk-UA" sz="2700" b="1" dirty="0">
              <a:solidFill>
                <a:schemeClr val="accent2">
                  <a:lumMod val="75000"/>
                </a:schemeClr>
              </a:solidFill>
            </a:endParaRPr>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395" y="1408670"/>
            <a:ext cx="7213810" cy="5066742"/>
          </a:xfrm>
        </p:spPr>
      </p:pic>
    </p:spTree>
    <p:extLst>
      <p:ext uri="{BB962C8B-B14F-4D97-AF65-F5344CB8AC3E}">
        <p14:creationId xmlns:p14="http://schemas.microsoft.com/office/powerpoint/2010/main" val="369829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solidFill>
                  <a:schemeClr val="accent2">
                    <a:lumMod val="75000"/>
                  </a:schemeClr>
                </a:solidFill>
              </a:rPr>
              <a:t>Питання </a:t>
            </a:r>
            <a:r>
              <a:rPr lang="uk-UA" sz="3200" b="1" dirty="0" smtClean="0">
                <a:solidFill>
                  <a:schemeClr val="accent2">
                    <a:lumMod val="75000"/>
                  </a:schemeClr>
                </a:solidFill>
              </a:rPr>
              <a:t>лекцій 6 та 6а.</a:t>
            </a:r>
            <a:endParaRPr lang="uk-UA" sz="3200" b="1" dirty="0">
              <a:solidFill>
                <a:schemeClr val="accent2">
                  <a:lumMod val="75000"/>
                </a:schemeClr>
              </a:solidFill>
            </a:endParaRPr>
          </a:p>
        </p:txBody>
      </p:sp>
      <p:sp>
        <p:nvSpPr>
          <p:cNvPr id="12" name="Місце для тексту 11"/>
          <p:cNvSpPr>
            <a:spLocks noGrp="1"/>
          </p:cNvSpPr>
          <p:nvPr>
            <p:ph type="body" idx="1"/>
          </p:nvPr>
        </p:nvSpPr>
        <p:spPr>
          <a:xfrm>
            <a:off x="675745" y="1469429"/>
            <a:ext cx="4185623" cy="576262"/>
          </a:xfrm>
        </p:spPr>
        <p:txBody>
          <a:bodyPr/>
          <a:lstStyle/>
          <a:p>
            <a:r>
              <a:rPr lang="uk-UA" dirty="0" smtClean="0"/>
              <a:t>Лекція 6</a:t>
            </a:r>
            <a:endParaRPr lang="uk-UA" dirty="0"/>
          </a:p>
        </p:txBody>
      </p:sp>
      <p:sp>
        <p:nvSpPr>
          <p:cNvPr id="3" name="Місце для вмісту 2"/>
          <p:cNvSpPr>
            <a:spLocks noGrp="1"/>
          </p:cNvSpPr>
          <p:nvPr>
            <p:ph sz="half" idx="2"/>
          </p:nvPr>
        </p:nvSpPr>
        <p:spPr>
          <a:xfrm>
            <a:off x="675745" y="2189527"/>
            <a:ext cx="4185623" cy="3851835"/>
          </a:xfrm>
        </p:spPr>
        <p:txBody>
          <a:bodyPr>
            <a:normAutofit fontScale="85000" lnSpcReduction="10000"/>
          </a:bodyPr>
          <a:lstStyle/>
          <a:p>
            <a:pPr>
              <a:lnSpc>
                <a:spcPct val="120000"/>
              </a:lnSpc>
              <a:buFont typeface="+mj-lt"/>
              <a:buAutoNum type="arabicPeriod"/>
            </a:pPr>
            <a:r>
              <a:rPr lang="uk-UA" sz="2400" dirty="0"/>
              <a:t>Поняття форми </a:t>
            </a:r>
            <a:r>
              <a:rPr lang="uk-UA" sz="2400" dirty="0" smtClean="0"/>
              <a:t>державного правління </a:t>
            </a:r>
            <a:r>
              <a:rPr lang="uk-UA" sz="2400" dirty="0"/>
              <a:t>та його зв’язок з поняттям політичного режиму</a:t>
            </a:r>
          </a:p>
          <a:p>
            <a:pPr>
              <a:lnSpc>
                <a:spcPct val="120000"/>
              </a:lnSpc>
              <a:buFont typeface="+mj-lt"/>
              <a:buAutoNum type="arabicPeriod"/>
            </a:pPr>
            <a:r>
              <a:rPr lang="uk-UA" sz="2400" dirty="0"/>
              <a:t>Форми державного правління </a:t>
            </a:r>
            <a:r>
              <a:rPr lang="uk-UA" sz="2400" dirty="0" smtClean="0"/>
              <a:t>(урядування) в </a:t>
            </a:r>
            <a:r>
              <a:rPr lang="uk-UA" sz="2400" dirty="0"/>
              <a:t>країнах розвиненої демократії </a:t>
            </a:r>
            <a:r>
              <a:rPr lang="uk-UA" sz="2400" dirty="0" smtClean="0"/>
              <a:t>(Великій </a:t>
            </a:r>
            <a:r>
              <a:rPr lang="uk-UA" sz="2400" dirty="0"/>
              <a:t>Британії, </a:t>
            </a:r>
            <a:r>
              <a:rPr lang="uk-UA" sz="2400" dirty="0" smtClean="0"/>
              <a:t>Німеччині, </a:t>
            </a:r>
            <a:r>
              <a:rPr lang="uk-UA" sz="2400" dirty="0"/>
              <a:t>США</a:t>
            </a:r>
            <a:r>
              <a:rPr lang="uk-UA" sz="2400" dirty="0" smtClean="0"/>
              <a:t>, Франції</a:t>
            </a:r>
            <a:r>
              <a:rPr lang="uk-UA" sz="2400" dirty="0" smtClean="0"/>
              <a:t>)</a:t>
            </a:r>
            <a:endParaRPr lang="uk-UA" sz="2400" dirty="0"/>
          </a:p>
          <a:p>
            <a:pPr>
              <a:lnSpc>
                <a:spcPct val="120000"/>
              </a:lnSpc>
              <a:buFont typeface="+mj-lt"/>
              <a:buAutoNum type="arabicPeriod"/>
            </a:pPr>
            <a:r>
              <a:rPr lang="uk-UA" sz="2400" dirty="0" smtClean="0"/>
              <a:t>Система </a:t>
            </a:r>
            <a:r>
              <a:rPr lang="uk-UA" sz="2400" dirty="0"/>
              <a:t>влади </a:t>
            </a:r>
            <a:r>
              <a:rPr lang="uk-UA" sz="2400" dirty="0" smtClean="0"/>
              <a:t> в Україні. </a:t>
            </a:r>
          </a:p>
          <a:p>
            <a:pPr>
              <a:buFont typeface="+mj-lt"/>
              <a:buAutoNum type="arabicPeriod"/>
            </a:pPr>
            <a:endParaRPr lang="uk-UA" sz="2400" dirty="0"/>
          </a:p>
          <a:p>
            <a:pPr>
              <a:buFont typeface="+mj-lt"/>
              <a:buAutoNum type="arabicPeriod"/>
            </a:pPr>
            <a:endParaRPr lang="uk-UA" sz="2400" dirty="0"/>
          </a:p>
        </p:txBody>
      </p:sp>
      <p:sp>
        <p:nvSpPr>
          <p:cNvPr id="13" name="Місце для тексту 12"/>
          <p:cNvSpPr>
            <a:spLocks noGrp="1"/>
          </p:cNvSpPr>
          <p:nvPr>
            <p:ph type="body" sz="quarter" idx="3"/>
          </p:nvPr>
        </p:nvSpPr>
        <p:spPr>
          <a:xfrm>
            <a:off x="5230995" y="1469429"/>
            <a:ext cx="4185618" cy="576262"/>
          </a:xfrm>
        </p:spPr>
        <p:txBody>
          <a:bodyPr/>
          <a:lstStyle/>
          <a:p>
            <a:r>
              <a:rPr lang="uk-UA" dirty="0" smtClean="0"/>
              <a:t>Лекція 6а (допоміжна)</a:t>
            </a:r>
            <a:endParaRPr lang="uk-UA" dirty="0"/>
          </a:p>
        </p:txBody>
      </p:sp>
      <p:sp>
        <p:nvSpPr>
          <p:cNvPr id="14" name="Місце для вмісту 13"/>
          <p:cNvSpPr>
            <a:spLocks noGrp="1"/>
          </p:cNvSpPr>
          <p:nvPr>
            <p:ph sz="quarter" idx="4"/>
          </p:nvPr>
        </p:nvSpPr>
        <p:spPr>
          <a:xfrm>
            <a:off x="5088384" y="2045691"/>
            <a:ext cx="4533788" cy="3995671"/>
          </a:xfrm>
        </p:spPr>
        <p:txBody>
          <a:bodyPr>
            <a:normAutofit lnSpcReduction="10000"/>
          </a:bodyPr>
          <a:lstStyle/>
          <a:p>
            <a:r>
              <a:rPr lang="uk-UA" dirty="0"/>
              <a:t>Актуальність реформування Конституції України і вдосконалення форми державного правління </a:t>
            </a:r>
          </a:p>
          <a:p>
            <a:r>
              <a:rPr lang="uk-UA" dirty="0"/>
              <a:t>Етапи конституційного процесу з часів здобуття  незалежності</a:t>
            </a:r>
          </a:p>
          <a:p>
            <a:r>
              <a:rPr lang="uk-UA" dirty="0"/>
              <a:t>Оновлення Конституції як завершення Революції гідності на сучасному етапі: відкладена необхідність</a:t>
            </a:r>
          </a:p>
          <a:p>
            <a:r>
              <a:rPr lang="uk-UA" dirty="0"/>
              <a:t>Проблеми вибору найкращої форми правління і спекуляції довкола них</a:t>
            </a:r>
          </a:p>
          <a:p>
            <a:r>
              <a:rPr lang="uk-UA" dirty="0"/>
              <a:t>Процедурні моменти оновлення Конституції в майбутньому.</a:t>
            </a:r>
          </a:p>
          <a:p>
            <a:endParaRPr lang="uk-UA" dirty="0"/>
          </a:p>
        </p:txBody>
      </p:sp>
    </p:spTree>
    <p:extLst>
      <p:ext uri="{BB962C8B-B14F-4D97-AF65-F5344CB8AC3E}">
        <p14:creationId xmlns:p14="http://schemas.microsoft.com/office/powerpoint/2010/main" val="1464353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4" y="131805"/>
            <a:ext cx="8596668" cy="576649"/>
          </a:xfrm>
        </p:spPr>
        <p:txBody>
          <a:bodyPr>
            <a:normAutofit fontScale="90000"/>
          </a:bodyPr>
          <a:lstStyle/>
          <a:p>
            <a:pPr algn="ctr"/>
            <a:r>
              <a:rPr lang="uk-UA" sz="3200" b="1" dirty="0">
                <a:solidFill>
                  <a:schemeClr val="accent2">
                    <a:lumMod val="75000"/>
                  </a:schemeClr>
                </a:solidFill>
              </a:rPr>
              <a:t>Змішана модель врядування у Франції</a:t>
            </a:r>
          </a:p>
        </p:txBody>
      </p:sp>
      <p:pic>
        <p:nvPicPr>
          <p:cNvPr id="7" name="Місце для вмісту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056" y="944561"/>
            <a:ext cx="9041306" cy="5362291"/>
          </a:xfrm>
        </p:spPr>
      </p:pic>
    </p:spTree>
    <p:extLst>
      <p:ext uri="{BB962C8B-B14F-4D97-AF65-F5344CB8AC3E}">
        <p14:creationId xmlns:p14="http://schemas.microsoft.com/office/powerpoint/2010/main" val="4050743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90616"/>
            <a:ext cx="8596668" cy="1112108"/>
          </a:xfrm>
        </p:spPr>
        <p:txBody>
          <a:bodyPr>
            <a:normAutofit fontScale="90000"/>
          </a:bodyPr>
          <a:lstStyle/>
          <a:p>
            <a:pPr algn="ctr"/>
            <a:r>
              <a:rPr lang="uk-UA" b="1" dirty="0">
                <a:solidFill>
                  <a:schemeClr val="accent2">
                    <a:lumMod val="75000"/>
                  </a:schemeClr>
                </a:solidFill>
              </a:rPr>
              <a:t>Змішана, парламентсько-президентська система </a:t>
            </a:r>
            <a:r>
              <a:rPr lang="uk-UA" b="1" dirty="0" smtClean="0">
                <a:solidFill>
                  <a:schemeClr val="accent2">
                    <a:lumMod val="75000"/>
                  </a:schemeClr>
                </a:solidFill>
              </a:rPr>
              <a:t>врядування</a:t>
            </a:r>
            <a:endParaRPr lang="uk-UA" b="1" dirty="0">
              <a:solidFill>
                <a:schemeClr val="accent2">
                  <a:lumMod val="75000"/>
                </a:schemeClr>
              </a:solidFill>
            </a:endParaRPr>
          </a:p>
        </p:txBody>
      </p:sp>
      <p:sp>
        <p:nvSpPr>
          <p:cNvPr id="3" name="Місце для вмісту 2"/>
          <p:cNvSpPr>
            <a:spLocks noGrp="1"/>
          </p:cNvSpPr>
          <p:nvPr>
            <p:ph idx="1"/>
          </p:nvPr>
        </p:nvSpPr>
        <p:spPr>
          <a:xfrm>
            <a:off x="677334" y="1202725"/>
            <a:ext cx="8596668" cy="5461686"/>
          </a:xfrm>
        </p:spPr>
        <p:txBody>
          <a:bodyPr>
            <a:normAutofit fontScale="85000" lnSpcReduction="20000"/>
          </a:bodyPr>
          <a:lstStyle/>
          <a:p>
            <a:pPr marL="0" lvl="0" indent="0" algn="ctr">
              <a:buNone/>
            </a:pPr>
            <a:r>
              <a:rPr lang="uk-UA" sz="2200" b="1" dirty="0" smtClean="0">
                <a:solidFill>
                  <a:schemeClr val="accent2">
                    <a:lumMod val="75000"/>
                  </a:schemeClr>
                </a:solidFill>
              </a:rPr>
              <a:t>поєднує </a:t>
            </a:r>
            <a:r>
              <a:rPr lang="uk-UA" sz="2200" b="1" dirty="0">
                <a:solidFill>
                  <a:schemeClr val="accent2">
                    <a:lumMod val="75000"/>
                  </a:schemeClr>
                </a:solidFill>
              </a:rPr>
              <a:t>ознаки президентської і парламентської </a:t>
            </a:r>
            <a:r>
              <a:rPr lang="uk-UA" sz="2200" b="1" dirty="0" smtClean="0">
                <a:solidFill>
                  <a:schemeClr val="accent2">
                    <a:lumMod val="75000"/>
                  </a:schemeClr>
                </a:solidFill>
              </a:rPr>
              <a:t>форм</a:t>
            </a:r>
          </a:p>
          <a:p>
            <a:pPr lvl="0"/>
            <a:r>
              <a:rPr lang="uk-UA" dirty="0" smtClean="0"/>
              <a:t>При </a:t>
            </a:r>
            <a:r>
              <a:rPr lang="uk-UA" dirty="0"/>
              <a:t>цій формі </a:t>
            </a:r>
            <a:r>
              <a:rPr lang="uk-UA" dirty="0" smtClean="0"/>
              <a:t>врядування Прези­дент </a:t>
            </a:r>
            <a:r>
              <a:rPr lang="uk-UA" dirty="0"/>
              <a:t>обирається всенародним </a:t>
            </a:r>
            <a:r>
              <a:rPr lang="uk-UA" dirty="0" smtClean="0"/>
              <a:t>голосуванням: у Франції на 7 років, в Україні – на 5. </a:t>
            </a:r>
          </a:p>
          <a:p>
            <a:pPr lvl="0"/>
            <a:r>
              <a:rPr lang="uk-UA" dirty="0" smtClean="0"/>
              <a:t>Як всенародно обраний суверен, </a:t>
            </a:r>
            <a:r>
              <a:rPr lang="uk-UA" dirty="0"/>
              <a:t>Президент </a:t>
            </a:r>
            <a:r>
              <a:rPr lang="uk-UA" dirty="0" smtClean="0"/>
              <a:t>не </a:t>
            </a:r>
            <a:r>
              <a:rPr lang="uk-UA" dirty="0"/>
              <a:t>підзвітний </a:t>
            </a:r>
            <a:r>
              <a:rPr lang="uk-UA" dirty="0" smtClean="0"/>
              <a:t>парламенту. Він </a:t>
            </a:r>
            <a:r>
              <a:rPr lang="uk-UA" dirty="0"/>
              <a:t>є главою держави і наділяється широкими повноваженнями як представницького, так і виконавчого характеру. </a:t>
            </a:r>
            <a:endParaRPr lang="uk-UA" dirty="0" smtClean="0"/>
          </a:p>
          <a:p>
            <a:pPr lvl="0"/>
            <a:r>
              <a:rPr lang="uk-UA" dirty="0" smtClean="0"/>
              <a:t>Президент </a:t>
            </a:r>
            <a:r>
              <a:rPr lang="uk-UA" dirty="0"/>
              <a:t>здійснює значний вплив на виконавчу владу: </a:t>
            </a:r>
            <a:r>
              <a:rPr lang="uk-UA" dirty="0" smtClean="0"/>
              <a:t>вносить до </a:t>
            </a:r>
            <a:r>
              <a:rPr lang="uk-UA" dirty="0"/>
              <a:t>парламенту </a:t>
            </a:r>
            <a:r>
              <a:rPr lang="uk-UA" dirty="0" smtClean="0"/>
              <a:t>кандидатуру </a:t>
            </a:r>
            <a:r>
              <a:rPr lang="uk-UA" dirty="0"/>
              <a:t>глави </a:t>
            </a:r>
            <a:r>
              <a:rPr lang="uk-UA" dirty="0" smtClean="0"/>
              <a:t>уряду (в Україні – за поданням парламентської коаліції</a:t>
            </a:r>
            <a:r>
              <a:rPr lang="uk-UA" dirty="0"/>
              <a:t>); </a:t>
            </a:r>
            <a:r>
              <a:rPr lang="uk-UA" dirty="0" smtClean="0"/>
              <a:t>бере участь у формуванні уряду (в якій пропорції і як саме – залежить від країни); за </a:t>
            </a:r>
            <a:r>
              <a:rPr lang="uk-UA" dirty="0"/>
              <a:t>згодою </a:t>
            </a:r>
            <a:r>
              <a:rPr lang="uk-UA" dirty="0" smtClean="0"/>
              <a:t>парламенту (або самостійно –залежно від під-моделі змішаного врядування) </a:t>
            </a:r>
            <a:r>
              <a:rPr lang="uk-UA" dirty="0"/>
              <a:t>звільняє Прем’єр-міністра </a:t>
            </a:r>
            <a:r>
              <a:rPr lang="uk-UA" dirty="0" smtClean="0"/>
              <a:t>та міністрів.</a:t>
            </a:r>
          </a:p>
          <a:p>
            <a:r>
              <a:rPr lang="uk-UA" dirty="0" smtClean="0"/>
              <a:t>Прем’єр-міністр формує та очолю­є </a:t>
            </a:r>
            <a:r>
              <a:rPr lang="uk-UA" dirty="0"/>
              <a:t>уряд, співпрацює з президентом і є підзвітний як президенту, так і парламенту. В українській Конституції записано, що уряд «відповідальний перед Президентом України та підконтрольний і підзвітний Верховній Раді </a:t>
            </a:r>
            <a:r>
              <a:rPr lang="uk-UA" dirty="0" smtClean="0"/>
              <a:t>України. У </a:t>
            </a:r>
            <a:r>
              <a:rPr lang="uk-UA" dirty="0"/>
              <a:t>Франції президент може головувати на засіданнях уряду. Там існує навіть термін «подвійний голова виконавчої влади» (</a:t>
            </a:r>
            <a:r>
              <a:rPr lang="en-US" dirty="0"/>
              <a:t>double executive). </a:t>
            </a:r>
            <a:endParaRPr lang="uk-UA" dirty="0" smtClean="0"/>
          </a:p>
          <a:p>
            <a:r>
              <a:rPr lang="uk-UA" dirty="0" smtClean="0"/>
              <a:t>В </a:t>
            </a:r>
            <a:r>
              <a:rPr lang="uk-UA" dirty="0"/>
              <a:t>разі втрати прем’єром підтримки більшістю парламенту, уряд іде у відставку</a:t>
            </a:r>
            <a:r>
              <a:rPr lang="uk-UA" dirty="0" smtClean="0"/>
              <a:t>. Коли </a:t>
            </a:r>
            <a:r>
              <a:rPr lang="uk-UA" dirty="0"/>
              <a:t>партія президента становить більшість у парламенті, президент має великий вплив на визначення політичних курсів держави і тоді республіка наближається до президентської*. Коли ж у парламенті домінують опозиційні до Президента партії (від однієї з яких призначається Прем’єр-міністр), настає ситуація "когабітації": президент мусить іти на компроміс і республіка більше подібна до парламентської. </a:t>
            </a:r>
          </a:p>
          <a:p>
            <a:pPr marL="0" indent="0">
              <a:buNone/>
            </a:pPr>
            <a:r>
              <a:rPr lang="uk-UA" dirty="0" smtClean="0"/>
              <a:t>* </a:t>
            </a:r>
            <a:r>
              <a:rPr lang="uk-UA" dirty="0"/>
              <a:t>Така ситуація нині в Україні. </a:t>
            </a:r>
          </a:p>
        </p:txBody>
      </p:sp>
    </p:spTree>
    <p:extLst>
      <p:ext uri="{BB962C8B-B14F-4D97-AF65-F5344CB8AC3E}">
        <p14:creationId xmlns:p14="http://schemas.microsoft.com/office/powerpoint/2010/main" val="2030275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752" y="197708"/>
            <a:ext cx="9086335" cy="807308"/>
          </a:xfrm>
        </p:spPr>
        <p:txBody>
          <a:bodyPr/>
          <a:lstStyle/>
          <a:p>
            <a:r>
              <a:rPr lang="uk-UA" b="1" dirty="0">
                <a:solidFill>
                  <a:schemeClr val="accent2">
                    <a:lumMod val="75000"/>
                  </a:schemeClr>
                </a:solidFill>
              </a:rPr>
              <a:t>Змішана модель врядування </a:t>
            </a:r>
            <a:r>
              <a:rPr lang="uk-UA" b="1" dirty="0" smtClean="0">
                <a:solidFill>
                  <a:schemeClr val="accent2">
                    <a:lumMod val="75000"/>
                  </a:schemeClr>
                </a:solidFill>
              </a:rPr>
              <a:t>в Україні</a:t>
            </a:r>
            <a:endParaRPr lang="uk-UA" dirty="0"/>
          </a:p>
        </p:txBody>
      </p:sp>
      <p:pic>
        <p:nvPicPr>
          <p:cNvPr id="4" name="Місце для вмісту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2725" y="856735"/>
            <a:ext cx="7735200" cy="5671011"/>
          </a:xfrm>
        </p:spPr>
      </p:pic>
    </p:spTree>
    <p:extLst>
      <p:ext uri="{BB962C8B-B14F-4D97-AF65-F5344CB8AC3E}">
        <p14:creationId xmlns:p14="http://schemas.microsoft.com/office/powerpoint/2010/main" val="650122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984" y="263611"/>
            <a:ext cx="8954530" cy="741405"/>
          </a:xfrm>
        </p:spPr>
        <p:txBody>
          <a:bodyPr>
            <a:normAutofit/>
          </a:bodyPr>
          <a:lstStyle/>
          <a:p>
            <a:r>
              <a:rPr lang="uk-UA" dirty="0" smtClean="0">
                <a:solidFill>
                  <a:schemeClr val="accent2">
                    <a:lumMod val="75000"/>
                  </a:schemeClr>
                </a:solidFill>
              </a:rPr>
              <a:t>Структура судової гілки влади в Україні*</a:t>
            </a:r>
            <a:endParaRPr lang="uk-UA" dirty="0">
              <a:solidFill>
                <a:schemeClr val="accent2">
                  <a:lumMod val="75000"/>
                </a:schemeClr>
              </a:solidFill>
            </a:endParaRPr>
          </a:p>
        </p:txBody>
      </p:sp>
      <p:pic>
        <p:nvPicPr>
          <p:cNvPr id="4" name="Місце для вмісту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190" y="1004888"/>
            <a:ext cx="8103658" cy="5610225"/>
          </a:xfrm>
        </p:spPr>
      </p:pic>
    </p:spTree>
    <p:extLst>
      <p:ext uri="{BB962C8B-B14F-4D97-AF65-F5344CB8AC3E}">
        <p14:creationId xmlns:p14="http://schemas.microsoft.com/office/powerpoint/2010/main" val="745247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57263"/>
            <a:ext cx="8686773" cy="1068198"/>
          </a:xfrm>
        </p:spPr>
        <p:txBody>
          <a:bodyPr>
            <a:normAutofit fontScale="90000"/>
          </a:bodyPr>
          <a:lstStyle/>
          <a:p>
            <a:pPr algn="ctr"/>
            <a:r>
              <a:rPr lang="uk-UA" b="1" dirty="0" smtClean="0">
                <a:solidFill>
                  <a:schemeClr val="accent2">
                    <a:lumMod val="75000"/>
                  </a:schemeClr>
                </a:solidFill>
              </a:rPr>
              <a:t>Парламент (Верховна Рада) і законотворчий процес в Україні</a:t>
            </a:r>
            <a:endParaRPr lang="uk-UA" b="1" dirty="0">
              <a:solidFill>
                <a:schemeClr val="accent2">
                  <a:lumMod val="75000"/>
                </a:schemeClr>
              </a:solidFill>
            </a:endParaRPr>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574" y="1527175"/>
            <a:ext cx="7793289" cy="4932363"/>
          </a:xfrm>
        </p:spPr>
      </p:pic>
    </p:spTree>
    <p:extLst>
      <p:ext uri="{BB962C8B-B14F-4D97-AF65-F5344CB8AC3E}">
        <p14:creationId xmlns:p14="http://schemas.microsoft.com/office/powerpoint/2010/main" val="2609361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51670"/>
            <a:ext cx="8596668" cy="931178"/>
          </a:xfrm>
        </p:spPr>
        <p:txBody>
          <a:bodyPr>
            <a:noAutofit/>
          </a:bodyPr>
          <a:lstStyle/>
          <a:p>
            <a:pPr algn="ctr"/>
            <a:r>
              <a:rPr lang="uk-UA" sz="2800" b="1" dirty="0" smtClean="0">
                <a:solidFill>
                  <a:schemeClr val="accent2">
                    <a:lumMod val="75000"/>
                  </a:schemeClr>
                </a:solidFill>
              </a:rPr>
              <a:t>Незавершеність процесу реформування системи владних інституцій в  Україні</a:t>
            </a:r>
            <a:endParaRPr lang="uk-UA" sz="2800" b="1" dirty="0">
              <a:solidFill>
                <a:schemeClr val="accent2">
                  <a:lumMod val="75000"/>
                </a:schemeClr>
              </a:solidFill>
            </a:endParaRPr>
          </a:p>
        </p:txBody>
      </p:sp>
      <p:sp>
        <p:nvSpPr>
          <p:cNvPr id="3" name="Місце для вмісту 2"/>
          <p:cNvSpPr>
            <a:spLocks noGrp="1"/>
          </p:cNvSpPr>
          <p:nvPr>
            <p:ph idx="1"/>
          </p:nvPr>
        </p:nvSpPr>
        <p:spPr>
          <a:xfrm>
            <a:off x="677334" y="1375794"/>
            <a:ext cx="8596668" cy="5276675"/>
          </a:xfrm>
        </p:spPr>
        <p:txBody>
          <a:bodyPr>
            <a:normAutofit fontScale="85000" lnSpcReduction="10000"/>
          </a:bodyPr>
          <a:lstStyle/>
          <a:p>
            <a:r>
              <a:rPr lang="uk-UA" dirty="0" smtClean="0"/>
              <a:t>Як держава з гібридним режимом, у якій суперечливо і надто повільно, але все ще триває процес творення демократичної правової держави, Україна потребує продовження реформи судової та правоохоронної системи, завершення реформи децентралізації влади, а також оптимізації взаємовідносин у трикутнику Президент – Верховна рада – Кабінет міністрів.</a:t>
            </a:r>
          </a:p>
          <a:p>
            <a:r>
              <a:rPr lang="uk-UA" dirty="0" smtClean="0"/>
              <a:t>Відтак, не сходить з порядку денного, а точніше – періодично спливає на поверхню питання вибору оптимальної для України форми державного правління. Особливо в умовах, коли той чи інший президент починає «тягнути ковдру на себе», надаючи своїм допоміжним органам, як от Адміністрація / Секретаріат / Офіс президента ваги окремого  органу влади або надмірно втручається у діяльність виконавчої гілки влади, беручи на себе не передбачені </a:t>
            </a:r>
            <a:r>
              <a:rPr lang="uk-UA" dirty="0"/>
              <a:t>Конституцією </a:t>
            </a:r>
            <a:r>
              <a:rPr lang="uk-UA" dirty="0" smtClean="0"/>
              <a:t>повноваження. Відтак, знов і знов виникає питання, а чи не краще було б встановити в Україні парламентську форму правління. </a:t>
            </a:r>
            <a:endParaRPr lang="uk-UA" dirty="0"/>
          </a:p>
          <a:p>
            <a:r>
              <a:rPr lang="uk-UA" dirty="0" smtClean="0"/>
              <a:t>Чи варто ставити питання про форму правління? В якому напрямі потрібно рухатись? Чи є більш і менш досконалі форми правління? Відповідей на ці питання шукали політологи, що вивчали досвід перехідних суспільств у різних частинах світу. Їхні узагальнення необхідно брати до уваги, враховуючи при цьому особливості України і пам’ятаючи, що а) вони містять </a:t>
            </a:r>
            <a:r>
              <a:rPr lang="uk-UA" dirty="0"/>
              <a:t>у собі багато </a:t>
            </a:r>
            <a:r>
              <a:rPr lang="uk-UA" dirty="0" smtClean="0"/>
              <a:t>небезпек з точки зору розхитування і так неміцних інституцій влади, і б) що </a:t>
            </a:r>
            <a:r>
              <a:rPr lang="uk-UA" altLang="uk-UA" b="1" dirty="0" smtClean="0">
                <a:solidFill>
                  <a:schemeClr val="tx1"/>
                </a:solidFill>
              </a:rPr>
              <a:t>немає </a:t>
            </a:r>
            <a:r>
              <a:rPr lang="uk-UA" altLang="uk-UA" b="1" dirty="0">
                <a:solidFill>
                  <a:schemeClr val="tx1"/>
                </a:solidFill>
              </a:rPr>
              <a:t>ідеальної форми </a:t>
            </a:r>
            <a:r>
              <a:rPr lang="uk-UA" altLang="uk-UA" b="1" dirty="0" smtClean="0">
                <a:solidFill>
                  <a:schemeClr val="tx1"/>
                </a:solidFill>
              </a:rPr>
              <a:t>правління. Функціонування кожної з них залежить від культури, розподілу економічної влади та інших умов тієї чи іншої країни. </a:t>
            </a:r>
          </a:p>
          <a:p>
            <a:r>
              <a:rPr lang="uk-UA" altLang="uk-UA" b="1" dirty="0" smtClean="0">
                <a:solidFill>
                  <a:schemeClr val="accent2">
                    <a:lumMod val="75000"/>
                  </a:schemeClr>
                </a:solidFill>
              </a:rPr>
              <a:t>Про це – в допоміжній лекції 6а, в якій розглянуті питання політичного дизайнування в перехідних суспільствах та перспективи конституційної реформи в Україні. </a:t>
            </a:r>
          </a:p>
          <a:p>
            <a:endParaRPr lang="uk-UA" dirty="0" smtClean="0"/>
          </a:p>
        </p:txBody>
      </p:sp>
    </p:spTree>
    <p:extLst>
      <p:ext uri="{BB962C8B-B14F-4D97-AF65-F5344CB8AC3E}">
        <p14:creationId xmlns:p14="http://schemas.microsoft.com/office/powerpoint/2010/main" val="41429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77334" y="609600"/>
            <a:ext cx="8596668" cy="682305"/>
          </a:xfrm>
        </p:spPr>
        <p:txBody>
          <a:bodyPr>
            <a:normAutofit/>
          </a:bodyPr>
          <a:lstStyle/>
          <a:p>
            <a:r>
              <a:rPr lang="uk-UA" sz="3200" dirty="0" smtClean="0">
                <a:solidFill>
                  <a:schemeClr val="accent2">
                    <a:lumMod val="75000"/>
                  </a:schemeClr>
                </a:solidFill>
              </a:rPr>
              <a:t>Ключові терміни (до лек. 6 і 6а)</a:t>
            </a:r>
            <a:endParaRPr lang="uk-UA" sz="3200" dirty="0">
              <a:solidFill>
                <a:schemeClr val="accent2">
                  <a:lumMod val="75000"/>
                </a:schemeClr>
              </a:solidFill>
            </a:endParaRPr>
          </a:p>
        </p:txBody>
      </p:sp>
      <p:sp>
        <p:nvSpPr>
          <p:cNvPr id="8" name="Місце для вмісту 7"/>
          <p:cNvSpPr>
            <a:spLocks noGrp="1"/>
          </p:cNvSpPr>
          <p:nvPr>
            <p:ph sz="half" idx="1"/>
          </p:nvPr>
        </p:nvSpPr>
        <p:spPr>
          <a:xfrm>
            <a:off x="453006" y="1602296"/>
            <a:ext cx="4408363" cy="4798503"/>
          </a:xfrm>
        </p:spPr>
        <p:txBody>
          <a:bodyPr>
            <a:normAutofit fontScale="92500" lnSpcReduction="10000"/>
          </a:bodyPr>
          <a:lstStyle/>
          <a:p>
            <a:r>
              <a:rPr lang="uk-UA" dirty="0"/>
              <a:t>Форма державного правління (врядування)</a:t>
            </a:r>
          </a:p>
          <a:p>
            <a:r>
              <a:rPr lang="uk-UA" dirty="0"/>
              <a:t>Обмежена (конституційна) монархія</a:t>
            </a:r>
          </a:p>
          <a:p>
            <a:r>
              <a:rPr lang="uk-UA" dirty="0"/>
              <a:t>Парламентська монархія</a:t>
            </a:r>
          </a:p>
          <a:p>
            <a:r>
              <a:rPr lang="uk-UA" dirty="0"/>
              <a:t>Парламентська республіка</a:t>
            </a:r>
          </a:p>
          <a:p>
            <a:r>
              <a:rPr lang="uk-UA" dirty="0"/>
              <a:t>Президентська республіка </a:t>
            </a:r>
          </a:p>
          <a:p>
            <a:r>
              <a:rPr lang="uk-UA" dirty="0"/>
              <a:t>Змішана форма правління</a:t>
            </a:r>
          </a:p>
          <a:p>
            <a:r>
              <a:rPr lang="uk-UA" dirty="0"/>
              <a:t>Парламентсько-президентська республіка</a:t>
            </a:r>
          </a:p>
          <a:p>
            <a:r>
              <a:rPr lang="uk-UA" dirty="0"/>
              <a:t>Президентсько-парламентська (прем’єр-президентська) республіка</a:t>
            </a:r>
          </a:p>
          <a:p>
            <a:r>
              <a:rPr lang="uk-UA" dirty="0"/>
              <a:t>Президент</a:t>
            </a:r>
          </a:p>
          <a:p>
            <a:r>
              <a:rPr lang="uk-UA" dirty="0"/>
              <a:t>Парламент</a:t>
            </a:r>
          </a:p>
          <a:p>
            <a:r>
              <a:rPr lang="uk-UA" dirty="0"/>
              <a:t>Кабінет </a:t>
            </a:r>
            <a:r>
              <a:rPr lang="uk-UA" dirty="0" smtClean="0"/>
              <a:t>міністрів</a:t>
            </a:r>
          </a:p>
          <a:p>
            <a:endParaRPr lang="uk-UA" dirty="0"/>
          </a:p>
          <a:p>
            <a:endParaRPr lang="uk-UA" dirty="0"/>
          </a:p>
        </p:txBody>
      </p:sp>
      <p:sp>
        <p:nvSpPr>
          <p:cNvPr id="9" name="Місце для вмісту 8"/>
          <p:cNvSpPr>
            <a:spLocks noGrp="1"/>
          </p:cNvSpPr>
          <p:nvPr>
            <p:ph sz="half" idx="2"/>
          </p:nvPr>
        </p:nvSpPr>
        <p:spPr>
          <a:xfrm>
            <a:off x="5089969" y="1602297"/>
            <a:ext cx="4624481" cy="4681057"/>
          </a:xfrm>
        </p:spPr>
        <p:txBody>
          <a:bodyPr>
            <a:normAutofit fontScale="92500" lnSpcReduction="10000"/>
          </a:bodyPr>
          <a:lstStyle/>
          <a:p>
            <a:r>
              <a:rPr lang="uk-UA" dirty="0"/>
              <a:t>Прем’єр-міністр</a:t>
            </a:r>
          </a:p>
          <a:p>
            <a:r>
              <a:rPr lang="uk-UA" dirty="0" smtClean="0"/>
              <a:t>Структура </a:t>
            </a:r>
            <a:r>
              <a:rPr lang="uk-UA" dirty="0"/>
              <a:t>судової влади</a:t>
            </a:r>
          </a:p>
          <a:p>
            <a:r>
              <a:rPr lang="uk-UA" dirty="0"/>
              <a:t>Система стримувань і противаг</a:t>
            </a:r>
          </a:p>
          <a:p>
            <a:r>
              <a:rPr lang="uk-UA" dirty="0"/>
              <a:t>Інституційні противаги</a:t>
            </a:r>
          </a:p>
          <a:p>
            <a:r>
              <a:rPr lang="uk-UA" dirty="0"/>
              <a:t>Політичні противаги</a:t>
            </a:r>
          </a:p>
          <a:p>
            <a:r>
              <a:rPr lang="uk-UA" dirty="0"/>
              <a:t>Система центральної влади в державі</a:t>
            </a:r>
          </a:p>
          <a:p>
            <a:r>
              <a:rPr lang="uk-UA" dirty="0"/>
              <a:t>Система державної влади</a:t>
            </a:r>
          </a:p>
          <a:p>
            <a:r>
              <a:rPr lang="uk-UA" dirty="0"/>
              <a:t>Система влади в суспільстві</a:t>
            </a:r>
          </a:p>
          <a:p>
            <a:r>
              <a:rPr lang="uk-UA" dirty="0"/>
              <a:t>Реформування системи влади</a:t>
            </a:r>
          </a:p>
          <a:p>
            <a:r>
              <a:rPr lang="uk-UA" dirty="0"/>
              <a:t>Народний суверенітет і </a:t>
            </a:r>
            <a:r>
              <a:rPr lang="uk-UA" dirty="0" smtClean="0"/>
              <a:t>влада </a:t>
            </a:r>
            <a:r>
              <a:rPr lang="uk-UA" dirty="0"/>
              <a:t>народу</a:t>
            </a:r>
          </a:p>
          <a:p>
            <a:r>
              <a:rPr lang="uk-UA" dirty="0"/>
              <a:t>Установча влада народу</a:t>
            </a:r>
          </a:p>
          <a:p>
            <a:r>
              <a:rPr lang="uk-UA" dirty="0"/>
              <a:t>Конституційна асамблея / Конституційні збори</a:t>
            </a:r>
          </a:p>
          <a:p>
            <a:endParaRPr lang="uk-UA" dirty="0"/>
          </a:p>
        </p:txBody>
      </p:sp>
    </p:spTree>
    <p:extLst>
      <p:ext uri="{BB962C8B-B14F-4D97-AF65-F5344CB8AC3E}">
        <p14:creationId xmlns:p14="http://schemas.microsoft.com/office/powerpoint/2010/main" val="134435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38897"/>
            <a:ext cx="8596668" cy="700216"/>
          </a:xfrm>
        </p:spPr>
        <p:txBody>
          <a:bodyPr>
            <a:normAutofit/>
          </a:bodyPr>
          <a:lstStyle/>
          <a:p>
            <a:r>
              <a:rPr lang="uk-UA" sz="2800" b="1" dirty="0">
                <a:solidFill>
                  <a:schemeClr val="accent2">
                    <a:lumMod val="75000"/>
                  </a:schemeClr>
                </a:solidFill>
              </a:rPr>
              <a:t>Література до </a:t>
            </a:r>
            <a:r>
              <a:rPr lang="uk-UA" sz="2800" b="1" dirty="0" smtClean="0">
                <a:solidFill>
                  <a:schemeClr val="accent2">
                    <a:lumMod val="75000"/>
                  </a:schemeClr>
                </a:solidFill>
              </a:rPr>
              <a:t>т.6 (лек. 6 і 6а)</a:t>
            </a:r>
            <a:endParaRPr lang="uk-UA" sz="2800" b="1" dirty="0">
              <a:solidFill>
                <a:schemeClr val="accent2">
                  <a:lumMod val="75000"/>
                </a:schemeClr>
              </a:solidFill>
            </a:endParaRPr>
          </a:p>
        </p:txBody>
      </p:sp>
      <p:sp>
        <p:nvSpPr>
          <p:cNvPr id="3" name="Місце для вмісту 2"/>
          <p:cNvSpPr>
            <a:spLocks noGrp="1"/>
          </p:cNvSpPr>
          <p:nvPr>
            <p:ph idx="1"/>
          </p:nvPr>
        </p:nvSpPr>
        <p:spPr>
          <a:xfrm>
            <a:off x="428368" y="873211"/>
            <a:ext cx="9801223" cy="5642918"/>
          </a:xfrm>
        </p:spPr>
        <p:txBody>
          <a:bodyPr>
            <a:normAutofit fontScale="85000" lnSpcReduction="10000"/>
          </a:bodyPr>
          <a:lstStyle/>
          <a:p>
            <a:pPr marL="0" indent="0">
              <a:buNone/>
            </a:pPr>
            <a:r>
              <a:rPr lang="uk-UA" b="1" i="1" dirty="0">
                <a:solidFill>
                  <a:schemeClr val="accent2">
                    <a:lumMod val="75000"/>
                  </a:schemeClr>
                </a:solidFill>
              </a:rPr>
              <a:t>Основна:</a:t>
            </a:r>
          </a:p>
          <a:p>
            <a:pPr marL="0" indent="0">
              <a:buNone/>
            </a:pPr>
            <a:r>
              <a:rPr lang="uk-UA" b="1" dirty="0"/>
              <a:t>Основи демократії. Підручник для студентів вищ. навч. закладів / За заг. ред. А. Колодій. Третє вид., оновл. і доп. Розд. 11. Виконавча влада в демократичних суспільствах. С.321-350.; Розд. 12. Законодавча влада за демократичного ладу. С. 351-375.</a:t>
            </a:r>
          </a:p>
          <a:p>
            <a:pPr marL="0" indent="0">
              <a:buNone/>
            </a:pPr>
            <a:r>
              <a:rPr lang="uk-UA" b="1" dirty="0"/>
              <a:t>Політологія. Кн. Перша: Політика і суспільство. Кн. Друга: Держава і суспільство / За наук. Ред.. А. Колодій. – К.: Ельга; Ніка-Центр, 2003. – Розділ 12.3. – С. 383-394; розд. 13.3. – С..407-423; Розд.15. С. 471-500.</a:t>
            </a:r>
          </a:p>
          <a:p>
            <a:pPr marL="0" indent="0">
              <a:buNone/>
            </a:pPr>
            <a:r>
              <a:rPr lang="uk-UA" b="1" i="1" dirty="0">
                <a:solidFill>
                  <a:schemeClr val="accent2">
                    <a:lumMod val="75000"/>
                  </a:schemeClr>
                </a:solidFill>
              </a:rPr>
              <a:t>Додаткова:</a:t>
            </a:r>
          </a:p>
          <a:p>
            <a:pPr marL="0" indent="0">
              <a:buNone/>
            </a:pPr>
            <a:r>
              <a:rPr lang="uk-UA" b="1" dirty="0"/>
              <a:t>Основи демократії. Підручник для студентів вищ. навч. закладів / За заг. ред. А. Колодій. Третє вид., оновл. і доп. Розд.10. Демократія і конституціоналізм. – Львів: Астролябія, 2009. – С. 296-320; </a:t>
            </a:r>
          </a:p>
          <a:p>
            <a:pPr marL="0" indent="0" hangingPunct="0">
              <a:buNone/>
            </a:pPr>
            <a:r>
              <a:rPr lang="uk-UA" b="1" dirty="0"/>
              <a:t>Лійпгарт Аренд. Мажоритарна та консенсусна моделі демократії //  Демократія. Антологія / Упорядник Олег Проценко. – К.: Смолоскип, 1995. С. 774-801.</a:t>
            </a:r>
          </a:p>
          <a:p>
            <a:pPr marL="0" indent="0" hangingPunct="0">
              <a:buNone/>
            </a:pPr>
            <a:r>
              <a:rPr lang="uk-UA" b="1" dirty="0"/>
              <a:t>Горовіц Дональд Л. Порівняння демократичних систем //  Демократія. Антологія / Упорядник Олег Проценко. – К.: Смолоскип, 1995. С. 827-833.</a:t>
            </a:r>
          </a:p>
          <a:p>
            <a:pPr marL="0" indent="0" hangingPunct="0">
              <a:buNone/>
            </a:pPr>
            <a:r>
              <a:rPr lang="uk-UA" b="1" dirty="0"/>
              <a:t>Колодій Антоніна. Особливості перехідного періоду і вибір демократичних інститутів в Україні // Політичний процес в Україні: стан і перспективи розвитку. Збірка наукових праць. – Львів, 1998. – С. 44-55. – </a:t>
            </a:r>
            <a:r>
              <a:rPr lang="uk-UA" b="1" u="sng" dirty="0">
                <a:solidFill>
                  <a:srgbClr val="0070C0"/>
                </a:solidFill>
                <a:hlinkClick r:id="rId2"/>
              </a:rPr>
              <a:t>http://political-studies.com/?p=107</a:t>
            </a:r>
            <a:r>
              <a:rPr lang="uk-UA" b="1" dirty="0">
                <a:solidFill>
                  <a:srgbClr val="0070C0"/>
                </a:solidFill>
              </a:rPr>
              <a:t> </a:t>
            </a:r>
          </a:p>
          <a:p>
            <a:pPr marL="0" indent="0" hangingPunct="0">
              <a:buNone/>
            </a:pPr>
            <a:r>
              <a:rPr lang="uk-UA" b="1" dirty="0"/>
              <a:t>Колодій Антоніна. Дилеми конституційного реформування в Україні в контексті ліберально-демократичних цінностей і посткомуністичної трансформації // Лібералізм, посткомунізм, реформи : цикл конференцій “Людвіг фон Мізес і сучасні суспільства”. Збірник наукових праць. За наук. ред. А. Колодій, М. Буника, І. Кіянки. – Львів: ЛРІДУ НАДУ, 2016. – С. 14-39. – </a:t>
            </a:r>
            <a:r>
              <a:rPr lang="uk-UA" b="1" u="sng" dirty="0">
                <a:hlinkClick r:id="rId3"/>
              </a:rPr>
              <a:t>http://political-studies.com/?p=1464</a:t>
            </a:r>
            <a:r>
              <a:rPr lang="uk-UA" b="1" dirty="0"/>
              <a:t>. </a:t>
            </a:r>
          </a:p>
          <a:p>
            <a:pPr marL="0" indent="0">
              <a:buNone/>
            </a:pPr>
            <a:endParaRPr lang="uk-UA" dirty="0"/>
          </a:p>
          <a:p>
            <a:pPr marL="0" indent="0">
              <a:buNone/>
            </a:pPr>
            <a:endParaRPr lang="uk-UA" dirty="0"/>
          </a:p>
        </p:txBody>
      </p:sp>
    </p:spTree>
    <p:extLst>
      <p:ext uri="{BB962C8B-B14F-4D97-AF65-F5344CB8AC3E}">
        <p14:creationId xmlns:p14="http://schemas.microsoft.com/office/powerpoint/2010/main" val="7373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6848" y="107092"/>
            <a:ext cx="8596668" cy="708454"/>
          </a:xfrm>
        </p:spPr>
        <p:txBody>
          <a:bodyPr>
            <a:normAutofit/>
          </a:bodyPr>
          <a:lstStyle/>
          <a:p>
            <a:r>
              <a:rPr lang="uk-UA" sz="2800" b="1" dirty="0">
                <a:solidFill>
                  <a:schemeClr val="accent2">
                    <a:lumMod val="75000"/>
                  </a:schemeClr>
                </a:solidFill>
              </a:rPr>
              <a:t>Література до т.6</a:t>
            </a:r>
            <a:endParaRPr lang="uk-UA" sz="2800" dirty="0"/>
          </a:p>
        </p:txBody>
      </p:sp>
      <p:sp>
        <p:nvSpPr>
          <p:cNvPr id="3" name="Місце для вмісту 2"/>
          <p:cNvSpPr>
            <a:spLocks noGrp="1"/>
          </p:cNvSpPr>
          <p:nvPr>
            <p:ph idx="1"/>
          </p:nvPr>
        </p:nvSpPr>
        <p:spPr>
          <a:xfrm>
            <a:off x="677334" y="675503"/>
            <a:ext cx="8596668" cy="6046573"/>
          </a:xfrm>
        </p:spPr>
        <p:txBody>
          <a:bodyPr>
            <a:normAutofit lnSpcReduction="10000"/>
          </a:bodyPr>
          <a:lstStyle/>
          <a:p>
            <a:pPr marL="0" indent="0">
              <a:buNone/>
            </a:pPr>
            <a:r>
              <a:rPr lang="uk-UA" sz="1700" b="1" i="1" dirty="0">
                <a:solidFill>
                  <a:schemeClr val="accent2">
                    <a:lumMod val="75000"/>
                  </a:schemeClr>
                </a:solidFill>
              </a:rPr>
              <a:t>Додаткова (продовження):</a:t>
            </a:r>
          </a:p>
          <a:p>
            <a:pPr marL="0" indent="0">
              <a:spcBef>
                <a:spcPts val="500"/>
              </a:spcBef>
              <a:buNone/>
            </a:pPr>
            <a:r>
              <a:rPr lang="uk-UA" sz="1600" b="1" dirty="0"/>
              <a:t>Колодій Антоніна. Проблема вибору форми державного правління в Україні (у контексті конституційної реформи) // Наукові записки </a:t>
            </a:r>
            <a:r>
              <a:rPr lang="uk-UA" sz="1600" b="1" dirty="0" err="1"/>
              <a:t>ІПіЕНД</a:t>
            </a:r>
            <a:r>
              <a:rPr lang="uk-UA" sz="1600" b="1" dirty="0"/>
              <a:t>, </a:t>
            </a:r>
            <a:r>
              <a:rPr lang="uk-UA" sz="1600" b="1" dirty="0" err="1"/>
              <a:t>вип</a:t>
            </a:r>
            <a:r>
              <a:rPr lang="uk-UA" sz="1600" b="1" dirty="0"/>
              <a:t>. 3-4 (83-84), С. 187-211. </a:t>
            </a:r>
            <a:r>
              <a:rPr lang="uk-UA" sz="1600" b="1" u="sng" dirty="0">
                <a:hlinkClick r:id="rId2"/>
              </a:rPr>
              <a:t>https://political-studies.com/?p=1589</a:t>
            </a:r>
            <a:r>
              <a:rPr lang="uk-UA" sz="1600" b="1" dirty="0"/>
              <a:t> </a:t>
            </a:r>
          </a:p>
          <a:p>
            <a:pPr marL="0" indent="0">
              <a:spcBef>
                <a:spcPts val="500"/>
              </a:spcBef>
              <a:buNone/>
            </a:pPr>
            <a:r>
              <a:rPr lang="uk-UA" sz="1600" b="1" dirty="0"/>
              <a:t>Колодій Антоніна. Феномен Майдану і пошук моделі врядування в Україні // Агора. Революція відбулася: що далі? // Агора. – Випуск 13. – К.: Стилос, 2014. – С. 22-36. – </a:t>
            </a:r>
            <a:r>
              <a:rPr lang="uk-UA" sz="1600" b="1" u="sng" dirty="0">
                <a:hlinkClick r:id="rId3"/>
              </a:rPr>
              <a:t>https://political-studies.com/?p=1039</a:t>
            </a:r>
            <a:r>
              <a:rPr lang="uk-UA" sz="1600" b="1" dirty="0"/>
              <a:t> </a:t>
            </a:r>
          </a:p>
          <a:p>
            <a:pPr marL="0" indent="0" hangingPunct="0">
              <a:spcBef>
                <a:spcPts val="500"/>
              </a:spcBef>
              <a:buNone/>
            </a:pPr>
            <a:r>
              <a:rPr lang="ru-RU" sz="1600" b="1" dirty="0"/>
              <a:t>Лінц Хуан Х. Президентська система і парламентаризм </a:t>
            </a:r>
            <a:r>
              <a:rPr lang="uk-UA" sz="1600" b="1" dirty="0"/>
              <a:t>//  </a:t>
            </a:r>
            <a:r>
              <a:rPr lang="ru-RU" sz="1600" b="1" dirty="0" err="1"/>
              <a:t>Демократія</a:t>
            </a:r>
            <a:r>
              <a:rPr lang="ru-RU" sz="1600" b="1" dirty="0"/>
              <a:t>. </a:t>
            </a:r>
            <a:r>
              <a:rPr lang="ru-RU" sz="1600" b="1" dirty="0" err="1"/>
              <a:t>Антологія</a:t>
            </a:r>
            <a:r>
              <a:rPr lang="ru-RU" sz="1600" b="1" dirty="0"/>
              <a:t> / </a:t>
            </a:r>
            <a:r>
              <a:rPr lang="uk-UA" sz="1600" b="1" dirty="0"/>
              <a:t>Упорядник</a:t>
            </a:r>
            <a:r>
              <a:rPr lang="ru-RU" sz="1600" b="1" dirty="0"/>
              <a:t> Олег Проценко. – К.: </a:t>
            </a:r>
            <a:r>
              <a:rPr lang="ru-RU" sz="1600" b="1" dirty="0" err="1"/>
              <a:t>Смолоскип</a:t>
            </a:r>
            <a:r>
              <a:rPr lang="ru-RU" sz="1600" b="1" dirty="0"/>
              <a:t>, 1995. С. 802-826.</a:t>
            </a:r>
            <a:endParaRPr lang="uk-UA" sz="1600" b="1" dirty="0"/>
          </a:p>
          <a:p>
            <a:pPr marL="0" indent="0" hangingPunct="0">
              <a:spcBef>
                <a:spcPts val="500"/>
              </a:spcBef>
              <a:buNone/>
            </a:pPr>
            <a:r>
              <a:rPr lang="uk-UA" sz="1600" b="1" dirty="0"/>
              <a:t>Литвин В. Теоретичні особливості, інституційні ризики та позитиви збалансованого напівпрезиденталізму й перспективи його реформування в Україні // Studia Politologica Ucraino-Polona ("Українсько-польські політологічні студії"). – 2015. – № 5. – С. 45–54., 2015 </a:t>
            </a:r>
            <a:r>
              <a:rPr lang="uk-UA" sz="1600" b="1" u="sng" dirty="0">
                <a:hlinkClick r:id="rId4"/>
              </a:rPr>
              <a:t>https://www.academia.edu/</a:t>
            </a:r>
            <a:r>
              <a:rPr lang="uk-UA" sz="1600" b="1" dirty="0"/>
              <a:t> … </a:t>
            </a:r>
          </a:p>
          <a:p>
            <a:pPr marL="0" indent="0" hangingPunct="0">
              <a:spcBef>
                <a:spcPts val="500"/>
              </a:spcBef>
              <a:buNone/>
            </a:pPr>
            <a:r>
              <a:rPr lang="uk-UA" sz="1600" b="1" dirty="0"/>
              <a:t>Романюк А.С.</a:t>
            </a:r>
            <a:r>
              <a:rPr lang="uk-UA" sz="1600" b="1" i="1" dirty="0"/>
              <a:t> </a:t>
            </a:r>
            <a:r>
              <a:rPr lang="uk-UA" sz="1600" b="1" dirty="0"/>
              <a:t>Порівняльний аналіз політичних інститутів</a:t>
            </a:r>
            <a:r>
              <a:rPr lang="uk-UA" sz="1600" b="1" i="1" dirty="0"/>
              <a:t> </a:t>
            </a:r>
            <a:r>
              <a:rPr lang="uk-UA" sz="1600" b="1" dirty="0"/>
              <a:t>країн Західної Європи. – Львів: Вид.центр ЛНУ ім.Франка. 2007. – 391 с.</a:t>
            </a:r>
          </a:p>
          <a:p>
            <a:pPr marL="0" indent="0">
              <a:spcBef>
                <a:spcPts val="500"/>
              </a:spcBef>
              <a:buNone/>
            </a:pPr>
            <a:r>
              <a:rPr lang="uk-UA" sz="1600" b="1" i="1" dirty="0"/>
              <a:t>Шаповал В.</a:t>
            </a:r>
            <a:r>
              <a:rPr lang="uk-UA" sz="1600" b="1" dirty="0"/>
              <a:t>  Зарубіжний парламентаризм. — К.: Основи, 1993. </a:t>
            </a:r>
          </a:p>
          <a:p>
            <a:pPr marL="0" indent="0">
              <a:spcBef>
                <a:spcPts val="500"/>
              </a:spcBef>
              <a:buNone/>
            </a:pPr>
            <a:r>
              <a:rPr lang="en-US" sz="1600" b="1" dirty="0"/>
              <a:t>Fukuyama, Francis. Development and the Limits of Institutional Design / Global Development Network. St. Petersburg, Russia / Jan. 20, 2006 (</a:t>
            </a:r>
            <a:r>
              <a:rPr lang="en-US" sz="1600" b="1" dirty="0" err="1"/>
              <a:t>бібліотечка</a:t>
            </a:r>
            <a:r>
              <a:rPr lang="uk-UA" sz="1600" b="1" dirty="0"/>
              <a:t>)</a:t>
            </a:r>
          </a:p>
          <a:p>
            <a:pPr marL="0" indent="0">
              <a:spcBef>
                <a:spcPts val="500"/>
              </a:spcBef>
              <a:buNone/>
            </a:pPr>
            <a:r>
              <a:rPr lang="en-US" sz="1600" b="1" dirty="0"/>
              <a:t>Hague, Rod and Harrop Martin. Comparative Government and Politics. An Introduction / 6th Edition. – Palgrave MacMillan, 2004.– Part IV. Government and Policy. – P. 248-308.</a:t>
            </a:r>
          </a:p>
          <a:p>
            <a:pPr marL="0" indent="0">
              <a:spcBef>
                <a:spcPts val="500"/>
              </a:spcBef>
              <a:buNone/>
            </a:pPr>
            <a:r>
              <a:rPr lang="en-US" sz="1600" b="1" dirty="0"/>
              <a:t>Lijphart A. Constitutional Choices for New Democracies / In: The Global Resurgence of Democracy / Ed. by L. Diamond and M. F. </a:t>
            </a:r>
            <a:r>
              <a:rPr lang="en-US" sz="1600" b="1" dirty="0" err="1"/>
              <a:t>Plattner</a:t>
            </a:r>
            <a:r>
              <a:rPr lang="en-US" sz="1600" b="1" dirty="0"/>
              <a:t>. – Baltimore and London: The John Hopkins University Press, 1993. – C. 146-158.</a:t>
            </a:r>
            <a:endParaRPr lang="uk-UA" sz="1600" b="1" dirty="0"/>
          </a:p>
          <a:p>
            <a:pPr marL="0" indent="0">
              <a:buNone/>
            </a:pPr>
            <a:endParaRPr lang="uk-UA" b="1" dirty="0"/>
          </a:p>
        </p:txBody>
      </p:sp>
    </p:spTree>
    <p:extLst>
      <p:ext uri="{BB962C8B-B14F-4D97-AF65-F5344CB8AC3E}">
        <p14:creationId xmlns:p14="http://schemas.microsoft.com/office/powerpoint/2010/main" val="102307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6249" y="172993"/>
            <a:ext cx="7150444" cy="1079157"/>
          </a:xfrm>
        </p:spPr>
        <p:txBody>
          <a:bodyPr>
            <a:normAutofit/>
          </a:bodyPr>
          <a:lstStyle/>
          <a:p>
            <a:pPr algn="ctr"/>
            <a:r>
              <a:rPr lang="uk-UA" sz="2800" b="1" dirty="0">
                <a:solidFill>
                  <a:schemeClr val="accent2">
                    <a:lumMod val="75000"/>
                  </a:schemeClr>
                </a:solidFill>
              </a:rPr>
              <a:t>Деякі зауваження щодо використання літератури до т.6</a:t>
            </a:r>
            <a:endParaRPr lang="uk-UA" sz="2800" dirty="0"/>
          </a:p>
        </p:txBody>
      </p:sp>
      <p:sp>
        <p:nvSpPr>
          <p:cNvPr id="3" name="Місце для вмісту 2"/>
          <p:cNvSpPr>
            <a:spLocks noGrp="1"/>
          </p:cNvSpPr>
          <p:nvPr>
            <p:ph idx="1"/>
          </p:nvPr>
        </p:nvSpPr>
        <p:spPr>
          <a:xfrm>
            <a:off x="611432" y="1326291"/>
            <a:ext cx="8596668" cy="5436973"/>
          </a:xfrm>
        </p:spPr>
        <p:txBody>
          <a:bodyPr>
            <a:normAutofit fontScale="92500" lnSpcReduction="10000"/>
          </a:bodyPr>
          <a:lstStyle/>
          <a:p>
            <a:r>
              <a:rPr lang="uk-UA" dirty="0"/>
              <a:t>Оскільки усної лекції не буде (у зв’язку з карантином), прошу уважно поставитись до читання основної літератури, враховуючи, що подача матеріалу у двох запропонованих підручниках різна: </a:t>
            </a:r>
          </a:p>
          <a:p>
            <a:r>
              <a:rPr lang="uk-UA" dirty="0"/>
              <a:t>В «Основах демократії» розглядаються структура, функції та взаємна підпорядкованість законодавчих і виконавчих інституцій влади в окремих розділах, які закінчуються поясненням особливостей різних форм правління;</a:t>
            </a:r>
          </a:p>
          <a:p>
            <a:r>
              <a:rPr lang="uk-UA" dirty="0"/>
              <a:t>У «Політології» виклад ведеться за формами правління (зі схемами взаємодії структур влади у провідних країнах Заходу). Слід звернути увагу, що поданий у цьому підручнику опис Палати лордів британського парламенту – застарів, бо з кінця 1990-х років ця палата була піддана реформуванню в напрямі зменшення кількості спадкових перів та ще більшого звуження її функцій і реального впливу на законодавчий процес. Пери також перестали виконувати судові функції.</a:t>
            </a:r>
          </a:p>
          <a:p>
            <a:r>
              <a:rPr lang="uk-UA" dirty="0"/>
              <a:t>Хочу також нагадати, що всі статті А.Ф. Колодій з цієї та інших тем можна знайти на веб-сайті авторки за адресою </a:t>
            </a:r>
            <a:r>
              <a:rPr lang="en-US" dirty="0">
                <a:hlinkClick r:id="rId2"/>
              </a:rPr>
              <a:t>http://political-studies.com</a:t>
            </a:r>
            <a:r>
              <a:rPr lang="en-US" dirty="0"/>
              <a:t> </a:t>
            </a:r>
            <a:r>
              <a:rPr lang="uk-UA" dirty="0"/>
              <a:t>– за рубриками, перерахованими справа, або через пошук. (Це на випадок, коли точний </a:t>
            </a:r>
            <a:r>
              <a:rPr lang="en-US" dirty="0"/>
              <a:t>URL </a:t>
            </a:r>
            <a:r>
              <a:rPr lang="uk-UA" dirty="0"/>
              <a:t>якихось статей не вказаний)</a:t>
            </a:r>
          </a:p>
          <a:p>
            <a:r>
              <a:rPr lang="uk-UA" dirty="0"/>
              <a:t>Праці з електронної бібліотечки можу надіслати на е-</a:t>
            </a:r>
            <a:r>
              <a:rPr lang="en-US" dirty="0"/>
              <a:t>mail </a:t>
            </a:r>
            <a:r>
              <a:rPr lang="uk-UA" dirty="0"/>
              <a:t>адресу (за замовленням)</a:t>
            </a:r>
          </a:p>
        </p:txBody>
      </p:sp>
    </p:spTree>
    <p:extLst>
      <p:ext uri="{BB962C8B-B14F-4D97-AF65-F5344CB8AC3E}">
        <p14:creationId xmlns:p14="http://schemas.microsoft.com/office/powerpoint/2010/main" val="81070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275" y="123568"/>
            <a:ext cx="8952727" cy="1013254"/>
          </a:xfrm>
        </p:spPr>
        <p:txBody>
          <a:bodyPr>
            <a:normAutofit fontScale="90000"/>
          </a:bodyPr>
          <a:lstStyle/>
          <a:p>
            <a:pPr algn="ctr"/>
            <a:r>
              <a:rPr lang="uk-UA" sz="3200" b="1" dirty="0">
                <a:solidFill>
                  <a:schemeClr val="accent2">
                    <a:lumMod val="75000"/>
                  </a:schemeClr>
                </a:solidFill>
              </a:rPr>
              <a:t>Форми державного правління / системи врядування (</a:t>
            </a:r>
            <a:r>
              <a:rPr lang="en-US" sz="3200" b="1" dirty="0">
                <a:solidFill>
                  <a:schemeClr val="accent2">
                    <a:lumMod val="75000"/>
                  </a:schemeClr>
                </a:solidFill>
              </a:rPr>
              <a:t>of government)</a:t>
            </a:r>
            <a:r>
              <a:rPr lang="uk-UA" sz="3200" b="1" dirty="0">
                <a:solidFill>
                  <a:schemeClr val="accent2">
                    <a:lumMod val="75000"/>
                  </a:schemeClr>
                </a:solidFill>
              </a:rPr>
              <a:t> сучасних держав</a:t>
            </a:r>
          </a:p>
        </p:txBody>
      </p:sp>
      <p:sp>
        <p:nvSpPr>
          <p:cNvPr id="3" name="Місце для вмісту 2"/>
          <p:cNvSpPr>
            <a:spLocks noGrp="1"/>
          </p:cNvSpPr>
          <p:nvPr>
            <p:ph idx="1"/>
          </p:nvPr>
        </p:nvSpPr>
        <p:spPr>
          <a:xfrm>
            <a:off x="321275" y="1276865"/>
            <a:ext cx="9835979" cy="5420497"/>
          </a:xfrm>
        </p:spPr>
        <p:txBody>
          <a:bodyPr>
            <a:noAutofit/>
          </a:bodyPr>
          <a:lstStyle/>
          <a:p>
            <a:r>
              <a:rPr lang="uk-UA" sz="1900" b="1" dirty="0">
                <a:solidFill>
                  <a:schemeClr val="accent6">
                    <a:lumMod val="50000"/>
                  </a:schemeClr>
                </a:solidFill>
              </a:rPr>
              <a:t>Починаючи розгляд теми, звертаємося знову до таблиці "</a:t>
            </a:r>
            <a:r>
              <a:rPr lang="uk-UA" altLang="uk-UA" sz="1900" b="1" dirty="0">
                <a:solidFill>
                  <a:schemeClr val="accent6">
                    <a:lumMod val="50000"/>
                  </a:schemeClr>
                </a:solidFill>
              </a:rPr>
              <a:t>Класифікація держав за організацією і способом здійснення влади". Про способи володарювання – демократичні й недемократичні політичні режими - ми говорили в двох попередніх темах. </a:t>
            </a:r>
          </a:p>
          <a:p>
            <a:r>
              <a:rPr lang="uk-UA" altLang="uk-UA" sz="1900" b="1" dirty="0">
                <a:solidFill>
                  <a:schemeClr val="accent6">
                    <a:lumMod val="50000"/>
                  </a:schemeClr>
                </a:solidFill>
              </a:rPr>
              <a:t>Тепер же нашим  завданням буде розглянути організацію органів (структур) центральної влади та розподіл функцій між ними в різних демократичних державах: як вони склалися історично та як на них впливають політики в нашу епоху заради покращення чи (можливо) з іншою метою. </a:t>
            </a:r>
          </a:p>
          <a:p>
            <a:r>
              <a:rPr lang="uk-UA" altLang="uk-UA" sz="1900" b="1" dirty="0">
                <a:solidFill>
                  <a:schemeClr val="accent6">
                    <a:lumMod val="50000"/>
                  </a:schemeClr>
                </a:solidFill>
              </a:rPr>
              <a:t>Тобто, ми розглянемо різні системи врядування – формально організовані й більшою чи меншою мірою інституціалізовані форми державного правління. </a:t>
            </a:r>
          </a:p>
          <a:p>
            <a:r>
              <a:rPr lang="uk-UA" altLang="uk-UA" sz="1900" b="1" dirty="0">
                <a:solidFill>
                  <a:schemeClr val="accent6">
                    <a:lumMod val="50000"/>
                  </a:schemeClr>
                </a:solidFill>
              </a:rPr>
              <a:t>Як завжди, важливим питанням для нас будуть процеси формування й розвитку інституційної структури влади в молодих демократіях та/чи перехідних, гібридних системах, процес «дизайнування» політичних інституцій у їхньому взаємозв’язку і взаємодії, творення й реформування конституцій заради створення демократичної та ефективної системи врядування.</a:t>
            </a:r>
            <a:endParaRPr lang="uk-UA" sz="1900" dirty="0">
              <a:solidFill>
                <a:schemeClr val="accent6">
                  <a:lumMod val="50000"/>
                </a:schemeClr>
              </a:solidFill>
            </a:endParaRPr>
          </a:p>
        </p:txBody>
      </p:sp>
    </p:spTree>
    <p:extLst>
      <p:ext uri="{BB962C8B-B14F-4D97-AF65-F5344CB8AC3E}">
        <p14:creationId xmlns:p14="http://schemas.microsoft.com/office/powerpoint/2010/main" val="94465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4318" y="32120"/>
            <a:ext cx="7886700" cy="864097"/>
          </a:xfrm>
        </p:spPr>
        <p:txBody>
          <a:bodyPr>
            <a:normAutofit fontScale="90000"/>
          </a:bodyPr>
          <a:lstStyle/>
          <a:p>
            <a:pPr algn="ctr"/>
            <a:r>
              <a:rPr lang="uk-UA" altLang="uk-UA" sz="2800" b="1" dirty="0">
                <a:solidFill>
                  <a:schemeClr val="accent6">
                    <a:lumMod val="75000"/>
                  </a:schemeClr>
                </a:solidFill>
              </a:rPr>
              <a:t>Класифікація держав за організацією і способом здійснення влади</a:t>
            </a:r>
            <a:endParaRPr lang="uk-UA" sz="2800" dirty="0">
              <a:solidFill>
                <a:schemeClr val="accent6">
                  <a:lumMod val="75000"/>
                </a:schemeClr>
              </a:solidFill>
            </a:endParaRPr>
          </a:p>
        </p:txBody>
      </p:sp>
      <p:pic>
        <p:nvPicPr>
          <p:cNvPr id="4" name="Місце для вмісту 3"/>
          <p:cNvPicPr>
            <a:picLocks noGrp="1" noChangeAspect="1"/>
          </p:cNvPicPr>
          <p:nvPr>
            <p:ph idx="1"/>
          </p:nvPr>
        </p:nvPicPr>
        <p:blipFill>
          <a:blip r:embed="rId2"/>
          <a:stretch>
            <a:fillRect/>
          </a:stretch>
        </p:blipFill>
        <p:spPr>
          <a:xfrm>
            <a:off x="428368" y="896217"/>
            <a:ext cx="9198601" cy="5760640"/>
          </a:xfrm>
          <a:prstGeom prst="rect">
            <a:avLst/>
          </a:prstGeom>
        </p:spPr>
      </p:pic>
    </p:spTree>
    <p:extLst>
      <p:ext uri="{BB962C8B-B14F-4D97-AF65-F5344CB8AC3E}">
        <p14:creationId xmlns:p14="http://schemas.microsoft.com/office/powerpoint/2010/main" val="1237244525"/>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2246</TotalTime>
  <Words>3040</Words>
  <Application>Microsoft Office PowerPoint</Application>
  <PresentationFormat>Широкий екран</PresentationFormat>
  <Paragraphs>184</Paragraphs>
  <Slides>35</Slides>
  <Notes>3</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35</vt:i4>
      </vt:variant>
    </vt:vector>
  </HeadingPairs>
  <TitlesOfParts>
    <vt:vector size="42" baseType="lpstr">
      <vt:lpstr>Arial</vt:lpstr>
      <vt:lpstr>Arial Narrow</vt:lpstr>
      <vt:lpstr>Calibri</vt:lpstr>
      <vt:lpstr>Times New Roman</vt:lpstr>
      <vt:lpstr>Trebuchet MS</vt:lpstr>
      <vt:lpstr>Wingdings 3</vt:lpstr>
      <vt:lpstr>Грань</vt:lpstr>
      <vt:lpstr>Лекція 6. Форми державного правління в сучасних демократичних державах</vt:lpstr>
      <vt:lpstr>Зміст теми 6 (лекції 6 і 6а).</vt:lpstr>
      <vt:lpstr>Питання лекцій 6 та 6а.</vt:lpstr>
      <vt:lpstr>Ключові терміни (до лек. 6 і 6а)</vt:lpstr>
      <vt:lpstr>Література до т.6 (лек. 6 і 6а)</vt:lpstr>
      <vt:lpstr>Література до т.6</vt:lpstr>
      <vt:lpstr>Деякі зауваження щодо використання літератури до т.6</vt:lpstr>
      <vt:lpstr>Форми державного правління / системи врядування (of government) сучасних держав</vt:lpstr>
      <vt:lpstr>Класифікація держав за організацією і способом здійснення влади</vt:lpstr>
      <vt:lpstr>Два ключові поняття характеристики держав:</vt:lpstr>
      <vt:lpstr>Форми врядування </vt:lpstr>
      <vt:lpstr>Форми правління у 21 державі зі стійкою демократією (1984 р.)</vt:lpstr>
      <vt:lpstr>Парламентські монархії та парламентські республіки</vt:lpstr>
      <vt:lpstr>Парламентська модель врядування  (Велика Британія)</vt:lpstr>
      <vt:lpstr>Британську модель парламентського врядування за участю монаршої влади називають вестмінстерською моделлю – за назвою Вестмінстерського палацу, в якому засідає парламент Великої Британії (офіційно: Сполученого Королівства Великої Британії та Ірландії) </vt:lpstr>
      <vt:lpstr>Парламентська монархія у Великій Британії. </vt:lpstr>
      <vt:lpstr>Символ монархії – важливий консолідуючий і стримуючий чинник Сполученого Королівства Великої Британії та Ірландії.  </vt:lpstr>
      <vt:lpstr>Особливості парламентської форми врядування (коротко)</vt:lpstr>
      <vt:lpstr>Фрагменти будівлі Верховного Суду Сполученого Королівства в Лондоні</vt:lpstr>
      <vt:lpstr>Функціонування парламентської системи врядування  (на виході – публічна політика, реформи)</vt:lpstr>
      <vt:lpstr>Президентська республіка</vt:lpstr>
      <vt:lpstr>Президентська республіка у США.  Резиденція американських президентів «Білий дім» </vt:lpstr>
      <vt:lpstr>Президентське врядування у США</vt:lpstr>
      <vt:lpstr> ДЕРЖАВНО-АДМІНІСТРАТИВНИЙ АПАРАТ США </vt:lpstr>
      <vt:lpstr>Законодавча влада у США </vt:lpstr>
      <vt:lpstr>Капітолій – будівля Конгресу США у Вашингтоні</vt:lpstr>
      <vt:lpstr>Противага, стримуюча сила і найвищий арбітр – Верховний Суд США</vt:lpstr>
      <vt:lpstr>Система стримувань і противаг у США: </vt:lpstr>
      <vt:lpstr>Функціонування політичної системи за президентської моделі врядування (на виході – публічна політика, реформи)</vt:lpstr>
      <vt:lpstr>Змішана модель врядування у Франції</vt:lpstr>
      <vt:lpstr>Змішана, парламентсько-президентська система врядування</vt:lpstr>
      <vt:lpstr>Змішана модель врядування в Україні</vt:lpstr>
      <vt:lpstr>Структура судової гілки влади в Україні*</vt:lpstr>
      <vt:lpstr>Парламент (Верховна Рада) і законотворчий процес в Україні</vt:lpstr>
      <vt:lpstr>Незавершеність процесу реформування системи владних інституцій в  Україні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6. Форми правління в сучасних демократичних державах</dc:title>
  <dc:creator>Antonina Kolodii</dc:creator>
  <cp:lastModifiedBy>Antonina Kolodii</cp:lastModifiedBy>
  <cp:revision>105</cp:revision>
  <dcterms:created xsi:type="dcterms:W3CDTF">2020-03-20T18:19:30Z</dcterms:created>
  <dcterms:modified xsi:type="dcterms:W3CDTF">2020-03-26T13:06:23Z</dcterms:modified>
</cp:coreProperties>
</file>