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3"/>
  </p:notesMasterIdLst>
  <p:sldIdLst>
    <p:sldId id="256" r:id="rId2"/>
    <p:sldId id="286" r:id="rId3"/>
    <p:sldId id="305" r:id="rId4"/>
    <p:sldId id="287" r:id="rId5"/>
    <p:sldId id="288" r:id="rId6"/>
    <p:sldId id="289" r:id="rId7"/>
    <p:sldId id="297" r:id="rId8"/>
    <p:sldId id="304" r:id="rId9"/>
    <p:sldId id="290" r:id="rId10"/>
    <p:sldId id="298" r:id="rId11"/>
    <p:sldId id="300" r:id="rId12"/>
    <p:sldId id="270" r:id="rId13"/>
    <p:sldId id="258" r:id="rId14"/>
    <p:sldId id="302" r:id="rId15"/>
    <p:sldId id="271" r:id="rId16"/>
    <p:sldId id="273" r:id="rId17"/>
    <p:sldId id="272" r:id="rId18"/>
    <p:sldId id="268" r:id="rId19"/>
    <p:sldId id="274" r:id="rId20"/>
    <p:sldId id="275" r:id="rId21"/>
    <p:sldId id="265" r:id="rId22"/>
    <p:sldId id="281" r:id="rId23"/>
    <p:sldId id="282" r:id="rId24"/>
    <p:sldId id="312" r:id="rId25"/>
    <p:sldId id="278" r:id="rId26"/>
    <p:sldId id="301" r:id="rId27"/>
    <p:sldId id="306" r:id="rId28"/>
    <p:sldId id="285" r:id="rId29"/>
    <p:sldId id="284" r:id="rId30"/>
    <p:sldId id="303" r:id="rId31"/>
    <p:sldId id="307" r:id="rId32"/>
    <p:sldId id="309" r:id="rId33"/>
    <p:sldId id="311" r:id="rId34"/>
    <p:sldId id="314" r:id="rId35"/>
    <p:sldId id="310" r:id="rId36"/>
    <p:sldId id="308" r:id="rId37"/>
    <p:sldId id="313" r:id="rId38"/>
    <p:sldId id="291" r:id="rId39"/>
    <p:sldId id="296" r:id="rId40"/>
    <p:sldId id="292" r:id="rId41"/>
    <p:sldId id="294" r:id="rId42"/>
    <p:sldId id="295" r:id="rId43"/>
    <p:sldId id="316" r:id="rId44"/>
    <p:sldId id="315" r:id="rId45"/>
    <p:sldId id="317" r:id="rId46"/>
    <p:sldId id="318" r:id="rId47"/>
    <p:sldId id="321" r:id="rId48"/>
    <p:sldId id="320" r:id="rId49"/>
    <p:sldId id="328" r:id="rId50"/>
    <p:sldId id="329" r:id="rId51"/>
    <p:sldId id="322" r:id="rId52"/>
    <p:sldId id="334" r:id="rId53"/>
    <p:sldId id="327" r:id="rId54"/>
    <p:sldId id="332" r:id="rId55"/>
    <p:sldId id="336" r:id="rId56"/>
    <p:sldId id="335" r:id="rId57"/>
    <p:sldId id="337" r:id="rId58"/>
    <p:sldId id="324" r:id="rId59"/>
    <p:sldId id="333" r:id="rId60"/>
    <p:sldId id="323" r:id="rId61"/>
    <p:sldId id="338" r:id="rId62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noProof="0" smtClean="0"/>
              <a:t>Click to edit Master text styles</a:t>
            </a:r>
          </a:p>
          <a:p>
            <a:pPr lvl="1"/>
            <a:r>
              <a:rPr lang="uk-UA" altLang="uk-UA" noProof="0" smtClean="0"/>
              <a:t>Second level</a:t>
            </a:r>
          </a:p>
          <a:p>
            <a:pPr lvl="2"/>
            <a:r>
              <a:rPr lang="uk-UA" altLang="uk-UA" noProof="0" smtClean="0"/>
              <a:t>Third level</a:t>
            </a:r>
          </a:p>
          <a:p>
            <a:pPr lvl="3"/>
            <a:r>
              <a:rPr lang="uk-UA" altLang="uk-UA" noProof="0" smtClean="0"/>
              <a:t>Fourth level</a:t>
            </a:r>
          </a:p>
          <a:p>
            <a:pPr lvl="4"/>
            <a:r>
              <a:rPr lang="uk-UA" altLang="uk-UA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285CEA-5FF2-4872-BD1E-18573CC5BCF5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edia.com/topic/Political_culture.asp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ousturk.com/author/nerdturk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uriousturk.com/2018/11/04/exploring-culture-cultural-dimensions-by-geert-hofstede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ainfo.org/blognews/1434530744-tsinnosti-ukrayintsiv-i-modernizatsiya-ukrayini-kudi-ruhaemosya-.html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openfuture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Encyclopedia of the Social Sciences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1968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– Thomson Gale Copyright 2008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uk-UA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http://www.encyclopedia.com/topic/Political_culture.aspx</a:t>
            </a:r>
            <a:endParaRPr lang="uk-UA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85CEA-5FF2-4872-BD1E-18573CC5BCF5}" type="slidenum">
              <a:rPr lang="uk-UA" altLang="uk-UA" smtClean="0"/>
              <a:pPr>
                <a:defRPr/>
              </a:pPr>
              <a:t>14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6492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*Неправильно, бо йдеться про вимірювання ознак соцієтальних, а не етнічних культур, хоча другі впливають на особливості перших.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85CEA-5FF2-4872-BD1E-18573CC5BCF5}" type="slidenum">
              <a:rPr lang="uk-UA" altLang="uk-UA" smtClean="0"/>
              <a:pPr>
                <a:defRPr/>
              </a:pPr>
              <a:t>30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4132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uk-UA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‘Exploring Culture’ By Geert Hofstede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Ece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Gurler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Posted on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November 4, 2018</a:t>
            </a:r>
            <a:endParaRPr lang="uk-UA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hangingPunct="0"/>
            <a:r>
              <a:rPr lang="uk-UA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https://curiousturk.com/2018/11/04/exploring-culture-cultural-dimensions-by-geert-hofstede/</a:t>
            </a:r>
          </a:p>
          <a:p>
            <a:pPr hangingPunct="0"/>
            <a:r>
              <a:rPr lang="uk-UA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85CEA-5FF2-4872-BD1E-18573CC5BCF5}" type="slidenum">
              <a:rPr lang="uk-UA" altLang="uk-UA" smtClean="0"/>
              <a:pPr>
                <a:defRPr/>
              </a:pPr>
              <a:t>37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6181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85CEA-5FF2-4872-BD1E-18573CC5BCF5}" type="slidenum">
              <a:rPr lang="uk-UA" altLang="uk-UA" smtClean="0"/>
              <a:pPr>
                <a:defRPr/>
              </a:pPr>
              <a:t>39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5219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*Див.: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Грицак Ярослав. Цінності українців і модернізація України: куди рухаємося? ІНФОГРАФІКА / UAinfo. - 17.06.2015. – Режим доступу:  </a:t>
            </a:r>
            <a:r>
              <a:rPr lang="uk-UA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http://uainfo.org/blognews/1434530744-tsinnosti-ukrayintsiv-i-modernizatsiya-ukrayini-kudi-ruhaemosya-.html</a:t>
            </a:r>
            <a:endParaRPr lang="uk-UA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85CEA-5FF2-4872-BD1E-18573CC5BCF5}" type="slidenum">
              <a:rPr lang="uk-UA" altLang="uk-UA" smtClean="0"/>
              <a:pPr>
                <a:defRPr/>
              </a:pPr>
              <a:t>42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6731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See: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literature of liberalism/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Open Future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T.E., A.H.B. and J.L// The Economist. Aug 29th 2018.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uk-UA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85CEA-5FF2-4872-BD1E-18573CC5BCF5}" type="slidenum">
              <a:rPr lang="uk-UA" altLang="uk-UA" smtClean="0"/>
              <a:pPr>
                <a:defRPr/>
              </a:pPr>
              <a:t>53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236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87FF-A2EB-4435-BDAB-AA9A30F1A2C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8289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0D62-D71F-4EF6-A4C1-4563C0A20EE0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0116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uk-UA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uk-UA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1A27-BC49-4DD0-A996-39558D9026C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8981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F9C2-9DF4-4D43-8284-25EF0445121D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3336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uk-UA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uk-UA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C6787-22A0-4F3C-ACCC-6A173DD8666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2685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BB2C-55FB-4BB5-8007-CA39D801897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3724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9851-9998-4E37-B3F2-8DC99A70B87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4560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5547-91AE-48B3-9FE1-19EED33DE8D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3025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BE23-EF3F-4D5C-BB97-118EB039A9C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974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C5E2-6FA5-4222-B3CE-5B677A84021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1678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D634-F68B-47CE-AF9F-A37B33429A8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9067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4FB4-568C-409A-AE07-AB33047DD328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820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10AA-33EB-4D2D-BB04-ABFAD68A9D60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834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CEE4-7813-4A61-B977-E7BB638E252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354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C11A-D7E1-41E5-B1B9-85F7EAEE088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5204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F73C-484D-4B57-9377-75B6679CEFB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4596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  <a:endParaRPr lang="en-US" altLang="uk-UA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Редагувати стиль зразка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П’ятий рівень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4C1F49E-68D0-454E-B738-C3BA797E1258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4" r:id="rId11"/>
    <p:sldLayoutId id="2147483719" r:id="rId12"/>
    <p:sldLayoutId id="2147483725" r:id="rId13"/>
    <p:sldLayoutId id="2147483720" r:id="rId14"/>
    <p:sldLayoutId id="2147483721" r:id="rId15"/>
    <p:sldLayoutId id="214748372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data/2012/02/24/1266136909/inglehart_welzel.pdf" TargetMode="External"/><Relationship Id="rId2" Type="http://schemas.openxmlformats.org/officeDocument/2006/relationships/hyperlink" Target="http://irbis-nbuv.gov.ua/cgi-bin/irbis_nbuv/cgiirbis_64.exe?C21COM=2&amp;I21DBN=UJRN&amp;P21DBN=UJRN&amp;IMAGE_FILE_DOWNLOAD=1&amp;Image_file_name=PDF/Grani_2015_2_2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tical-studies.com/?p=16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oxukraine.org/longreads/compass-ideology/index-ua.html" TargetMode="External"/><Relationship Id="rId2" Type="http://schemas.openxmlformats.org/officeDocument/2006/relationships/hyperlink" Target="http://www.lp-ua.info/search/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nomist.com/leaders/2019/07/04/the-global-crisis-in-conservatism?cid1=cust/ednew/n/bl/n/2019/07/4n/owned/n/n/nwl/n/n/E/266604/n" TargetMode="External"/><Relationship Id="rId5" Type="http://schemas.openxmlformats.org/officeDocument/2006/relationships/hyperlink" Target="https://www.economist.com/node/21747333" TargetMode="External"/><Relationship Id="rId4" Type="http://schemas.openxmlformats.org/officeDocument/2006/relationships/hyperlink" Target="http://en.wikipedia.org/wiki/Conservatis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valuessurvey.org/WVSOnline.j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4squareviews.com/2012/12/19/six-sigma-green-belt-define-team-dynamics-and-hofstedes-cultural-dimension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.lviv.ua/n53texts/inglehart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ainfo.org/blognews/1434104748-skver-i-vulitsya-yuriya-verbitskogo-vzhe-e-nevdovzi-bude-y-pam-yatnik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vda.com.ua/articles/2020/04/10/724724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ainfo.org/blognews/1434530744-tsinnosti-ukrayintsiv-i-modernizatsiya-ukrayini-kudi-ruhaemosya-.html" TargetMode="External"/><Relationship Id="rId2" Type="http://schemas.openxmlformats.org/officeDocument/2006/relationships/hyperlink" Target="http://www.ji-magazine.lviv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i.lviv.ua/n53texts/inglehart.htm" TargetMode="External"/><Relationship Id="rId4" Type="http://schemas.openxmlformats.org/officeDocument/2006/relationships/hyperlink" Target="http://zbruc.eu/node/438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348880"/>
            <a:ext cx="6624637" cy="1872208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Політична </a:t>
            </a:r>
            <a:r>
              <a:rPr lang="uk-UA" altLang="uk-UA" sz="3600" b="1" dirty="0">
                <a:solidFill>
                  <a:schemeClr val="accent2">
                    <a:lumMod val="75000"/>
                  </a:schemeClr>
                </a:solidFill>
              </a:rPr>
              <a:t>культура </a:t>
            </a: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та ідеологія як чинники політичного процесу</a:t>
            </a:r>
            <a:endParaRPr lang="uk-UA" alt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123728" y="332457"/>
            <a:ext cx="518470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uk-UA" altLang="uk-UA" b="1" dirty="0"/>
              <a:t>ЛНУ ім. Івана Франка, історичний факультет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uk-UA" altLang="uk-UA" b="1" dirty="0"/>
              <a:t>КУРС ЛЕКЦІЙ З ПОЛІТОЛОГІЇ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uk-UA" altLang="uk-UA" b="1" dirty="0"/>
              <a:t>Проф. А.Ф. Колодій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uk-UA" altLang="uk-UA" b="1" dirty="0"/>
              <a:t>2019-20 </a:t>
            </a:r>
            <a:r>
              <a:rPr lang="uk-UA" altLang="uk-UA" b="1" dirty="0" err="1"/>
              <a:t>н.р</a:t>
            </a:r>
            <a:r>
              <a:rPr lang="uk-UA" altLang="uk-UA" b="1" dirty="0"/>
              <a:t>.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755650" y="3213100"/>
            <a:ext cx="7632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uk-UA" altLang="uk-UA" sz="2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5826719" cy="144016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історії народів важливі й глибоко впливають на їхню долю не революції, не війни, а зміни в основних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ідеях </a:t>
            </a:r>
          </a:p>
          <a:p>
            <a:pPr algn="just">
              <a:spcAft>
                <a:spcPts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uk-UA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Гюстав Лебон)</a:t>
            </a:r>
            <a:endParaRPr lang="uk-UA" b="1" i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128792" cy="432048"/>
          </a:xfrm>
        </p:spPr>
        <p:txBody>
          <a:bodyPr/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Література додаткова (культура, продовження)</a:t>
            </a:r>
            <a:b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476672"/>
            <a:ext cx="7704856" cy="6264696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uk-UA" sz="1400" dirty="0" smtClean="0"/>
              <a:t>Пивоварова Н.П., Хляпатура Б.М. Українська соціокультурна реальність: модерн чи постмодерн, матеріалізм чи постматеріалізм? </a:t>
            </a:r>
            <a:r>
              <a:rPr lang="uk-UA" sz="1400" u="sng" dirty="0" smtClean="0">
                <a:hlinkClick r:id="rId2"/>
              </a:rPr>
              <a:t>http://irbis-nbuv.gov.ua/cgi-bin/irbis_nbuv/cgiirbis_64.exe?C21COM=2&amp;I21DBN=UJRN&amp;P21DBN=UJRN&amp;IMAGE_FILE_DOWNLOAD=1&amp;Image_file_name=PDF/Grani_2015_2_21.pdf</a:t>
            </a:r>
            <a:endParaRPr lang="uk-UA" sz="1400" dirty="0" smtClean="0"/>
          </a:p>
          <a:p>
            <a:pPr>
              <a:spcBef>
                <a:spcPts val="400"/>
              </a:spcBef>
            </a:pPr>
            <a:r>
              <a:rPr lang="en-US" sz="1400" dirty="0" smtClean="0"/>
              <a:t>Inglehart Ronald</a:t>
            </a:r>
            <a:r>
              <a:rPr lang="uk-UA" sz="1400" dirty="0" smtClean="0"/>
              <a:t>,</a:t>
            </a:r>
            <a:r>
              <a:rPr lang="en-US" sz="1400" dirty="0" smtClean="0"/>
              <a:t> Christian Welzel</a:t>
            </a:r>
            <a:r>
              <a:rPr lang="uk-UA" sz="1400" dirty="0" smtClean="0"/>
              <a:t>. </a:t>
            </a:r>
            <a:r>
              <a:rPr lang="en-US" sz="1400" dirty="0" smtClean="0"/>
              <a:t>Modernization, Cultural Change, and Democracy. The Human Development Sequence</a:t>
            </a:r>
            <a:r>
              <a:rPr lang="uk-UA" sz="1400" dirty="0" smtClean="0"/>
              <a:t>. –</a:t>
            </a:r>
            <a:r>
              <a:rPr lang="en-US" sz="1400" dirty="0" smtClean="0"/>
              <a:t> New York a.</a:t>
            </a:r>
            <a:r>
              <a:rPr lang="uk-UA" sz="1400" dirty="0" smtClean="0"/>
              <a:t> </a:t>
            </a:r>
            <a:r>
              <a:rPr lang="en-US" sz="1400" dirty="0" smtClean="0"/>
              <a:t>o.: Cambridge University Press, 2005 </a:t>
            </a:r>
            <a:r>
              <a:rPr lang="uk-UA" sz="1400" dirty="0" smtClean="0"/>
              <a:t>(це можна скачати у форматі </a:t>
            </a:r>
            <a:r>
              <a:rPr lang="en-US" sz="1400" dirty="0" smtClean="0"/>
              <a:t>pdf)</a:t>
            </a:r>
            <a:endParaRPr lang="uk-UA" sz="1400" u="sng" dirty="0" smtClean="0"/>
          </a:p>
          <a:p>
            <a:pPr>
              <a:spcBef>
                <a:spcPts val="400"/>
              </a:spcBef>
            </a:pPr>
            <a:r>
              <a:rPr lang="ru-RU" sz="1400" dirty="0"/>
              <a:t>Инглхарт Р., Вельцель К. Модернизация, культурные изменения и демократия. Последовательность человеческого развития TIF М.: Новое издательство, 2011. – 464 с.</a:t>
            </a:r>
            <a:br>
              <a:rPr lang="ru-RU" sz="1400" dirty="0"/>
            </a:br>
            <a:r>
              <a:rPr lang="ru-RU" sz="1400" u="sng" dirty="0">
                <a:hlinkClick r:id="rId3"/>
              </a:rPr>
              <a:t>https://www.hse.ru/data/2012/02/24/1266136909/inglehart_welzel.pdf</a:t>
            </a:r>
            <a:r>
              <a:rPr lang="ru-RU" sz="1400" dirty="0"/>
              <a:t> </a:t>
            </a:r>
          </a:p>
          <a:p>
            <a:pPr>
              <a:spcBef>
                <a:spcPts val="400"/>
              </a:spcBef>
            </a:pPr>
            <a:r>
              <a:rPr lang="en-US" sz="1400" dirty="0" smtClean="0"/>
              <a:t>Kolodii </a:t>
            </a:r>
            <a:r>
              <a:rPr lang="en-US" sz="1400" dirty="0"/>
              <a:t>Antonina F. Recent Studies of Societal Culture and Regional Differences in Ukraine: In Search of Adequate Methodology / Text of the presentation at the international conference in Kaunas. -  </a:t>
            </a:r>
            <a:r>
              <a:rPr lang="en-US" sz="1400" dirty="0">
                <a:hlinkClick r:id="rId4"/>
              </a:rPr>
              <a:t>https://political-studies.com/?</a:t>
            </a:r>
            <a:r>
              <a:rPr lang="en-US" sz="1400" dirty="0" smtClean="0">
                <a:hlinkClick r:id="rId4"/>
              </a:rPr>
              <a:t>p=1603</a:t>
            </a:r>
            <a:r>
              <a:rPr lang="uk-UA" sz="1400" dirty="0" smtClean="0"/>
              <a:t>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Література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додаткова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ідеологія)</a:t>
            </a:r>
          </a:p>
          <a:p>
            <a:pPr>
              <a:spcBef>
                <a:spcPts val="200"/>
              </a:spcBef>
            </a:pPr>
            <a:r>
              <a:rPr lang="uk-UA" sz="1400" dirty="0" smtClean="0"/>
              <a:t>Белл Д. </a:t>
            </a:r>
            <a:r>
              <a:rPr lang="uk-UA" sz="1400" dirty="0" err="1" smtClean="0"/>
              <a:t>Конец</a:t>
            </a:r>
            <a:r>
              <a:rPr lang="uk-UA" sz="1400" dirty="0" smtClean="0"/>
              <a:t> </a:t>
            </a:r>
            <a:r>
              <a:rPr lang="uk-UA" sz="1400" dirty="0" err="1" smtClean="0"/>
              <a:t>идеологии</a:t>
            </a:r>
            <a:r>
              <a:rPr lang="uk-UA" sz="1400" dirty="0" smtClean="0"/>
              <a:t> // </a:t>
            </a:r>
            <a:r>
              <a:rPr lang="uk-UA" sz="1400" dirty="0" err="1" smtClean="0"/>
              <a:t>Новое</a:t>
            </a:r>
            <a:r>
              <a:rPr lang="uk-UA" sz="1400" dirty="0" smtClean="0"/>
              <a:t> </a:t>
            </a:r>
            <a:r>
              <a:rPr lang="uk-UA" sz="1400" dirty="0" err="1" smtClean="0"/>
              <a:t>время</a:t>
            </a:r>
            <a:r>
              <a:rPr lang="uk-UA" sz="1400" dirty="0" smtClean="0"/>
              <a:t>. – 1990. – № 27.</a:t>
            </a:r>
          </a:p>
          <a:p>
            <a:pPr>
              <a:spcBef>
                <a:spcPts val="200"/>
              </a:spcBef>
            </a:pPr>
            <a:r>
              <a:rPr lang="uk-UA" sz="1400" dirty="0" smtClean="0"/>
              <a:t>Берлін. Ісая  Чотири есе про свободу. – Київ: Основи, 1994. – 271 с. </a:t>
            </a:r>
          </a:p>
          <a:p>
            <a:pPr>
              <a:spcBef>
                <a:spcPts val="200"/>
              </a:spcBef>
            </a:pPr>
            <a:r>
              <a:rPr lang="uk-UA" sz="1400" dirty="0" smtClean="0"/>
              <a:t>Донцов Д. Націоналізм / В </a:t>
            </a:r>
            <a:r>
              <a:rPr lang="uk-UA" sz="1400" dirty="0" err="1" smtClean="0"/>
              <a:t>кн</a:t>
            </a:r>
            <a:r>
              <a:rPr lang="uk-UA" sz="1400" dirty="0" smtClean="0"/>
              <a:t>.: Д. Донцов. Твори . Т. 1. Геополітичні та ідеологічні праці. – Львів: </a:t>
            </a:r>
            <a:r>
              <a:rPr lang="uk-UA" sz="1400" dirty="0" err="1" smtClean="0"/>
              <a:t>Кальварія</a:t>
            </a:r>
            <a:r>
              <a:rPr lang="uk-UA" sz="1400" dirty="0" smtClean="0"/>
              <a:t>, 2001. – С. 245-425. </a:t>
            </a:r>
          </a:p>
          <a:p>
            <a:pPr>
              <a:spcBef>
                <a:spcPts val="200"/>
              </a:spcBef>
            </a:pPr>
            <a:r>
              <a:rPr lang="uk-UA" sz="1400" dirty="0" smtClean="0"/>
              <a:t>Желев Ж.  Фашизм. Документальне </a:t>
            </a:r>
            <a:r>
              <a:rPr lang="uk-UA" sz="1400" dirty="0" err="1" smtClean="0"/>
              <a:t>дослiдження</a:t>
            </a:r>
            <a:r>
              <a:rPr lang="uk-UA" sz="1400" dirty="0" smtClean="0"/>
              <a:t> </a:t>
            </a:r>
            <a:r>
              <a:rPr lang="uk-UA" sz="1400" dirty="0" err="1" smtClean="0"/>
              <a:t>нiмецького</a:t>
            </a:r>
            <a:r>
              <a:rPr lang="uk-UA" sz="1400" dirty="0" smtClean="0"/>
              <a:t>, </a:t>
            </a:r>
            <a:r>
              <a:rPr lang="uk-UA" sz="1400" dirty="0" err="1" smtClean="0"/>
              <a:t>iталiйського</a:t>
            </a:r>
            <a:r>
              <a:rPr lang="uk-UA" sz="1400" dirty="0" smtClean="0"/>
              <a:t> та </a:t>
            </a:r>
            <a:r>
              <a:rPr lang="uk-UA" sz="1400" dirty="0" err="1" smtClean="0"/>
              <a:t>iспанського</a:t>
            </a:r>
            <a:r>
              <a:rPr lang="uk-UA" sz="1400" dirty="0" smtClean="0"/>
              <a:t> фашизму // </a:t>
            </a:r>
            <a:r>
              <a:rPr lang="uk-UA" sz="1400" dirty="0" err="1" smtClean="0"/>
              <a:t>Фiлософська</a:t>
            </a:r>
            <a:r>
              <a:rPr lang="uk-UA" sz="1400" dirty="0" smtClean="0"/>
              <a:t> i </a:t>
            </a:r>
            <a:r>
              <a:rPr lang="uk-UA" sz="1400" dirty="0" err="1" smtClean="0"/>
              <a:t>соцiологiчна</a:t>
            </a:r>
            <a:r>
              <a:rPr lang="uk-UA" sz="1400" dirty="0" smtClean="0"/>
              <a:t> думка. – 1991. – № 1. – С. 127–143 </a:t>
            </a:r>
          </a:p>
          <a:p>
            <a:pPr>
              <a:spcBef>
                <a:spcPts val="200"/>
              </a:spcBef>
            </a:pPr>
            <a:r>
              <a:rPr lang="uk-UA" sz="1400" dirty="0" err="1" smtClean="0"/>
              <a:t>Заблоцький</a:t>
            </a:r>
            <a:r>
              <a:rPr lang="uk-UA" sz="1400" dirty="0" smtClean="0"/>
              <a:t>, Віталій. Лібералізм: ідея, ідеал, ідеологія. – Донецьк: ЯНТРА, 2001.- 368с. </a:t>
            </a:r>
          </a:p>
          <a:p>
            <a:pPr>
              <a:spcBef>
                <a:spcPts val="200"/>
              </a:spcBef>
            </a:pPr>
            <a:r>
              <a:rPr lang="uk-UA" sz="1400" dirty="0"/>
              <a:t>Кістяківський Б.</a:t>
            </a:r>
            <a:r>
              <a:rPr lang="uk-UA" sz="1400" i="1" dirty="0"/>
              <a:t> </a:t>
            </a:r>
            <a:r>
              <a:rPr lang="uk-UA" sz="1400" dirty="0"/>
              <a:t>Держава і особистість  / Богдан Кістяківський</a:t>
            </a:r>
            <a:r>
              <a:rPr lang="uk-UA" sz="1400" i="1" dirty="0"/>
              <a:t>. </a:t>
            </a:r>
            <a:r>
              <a:rPr lang="uk-UA" sz="1400" dirty="0"/>
              <a:t>Вибране. – Київ: Абрис, 1996. – С. 237-274.</a:t>
            </a:r>
          </a:p>
          <a:p>
            <a:pPr>
              <a:spcBef>
                <a:spcPts val="200"/>
              </a:spcBef>
            </a:pPr>
            <a:r>
              <a:rPr lang="uk-UA" sz="1400" dirty="0"/>
              <a:t>Колодій А. Демократичний націоналізм і лібералізм про права нації і права особи // Українські варіанти. – 1997. – № 2 (травень-серпень). – С. 46-61. </a:t>
            </a:r>
          </a:p>
          <a:p>
            <a:pPr>
              <a:spcBef>
                <a:spcPts val="200"/>
              </a:spcBef>
            </a:pPr>
            <a:endParaRPr lang="uk-UA" sz="1500" dirty="0" smtClean="0"/>
          </a:p>
          <a:p>
            <a:pPr>
              <a:spcBef>
                <a:spcPts val="4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490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90" y="116632"/>
            <a:ext cx="6939238" cy="432048"/>
          </a:xfrm>
        </p:spPr>
        <p:txBody>
          <a:bodyPr/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Література додаткова, ідеологія (продовження)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548680"/>
            <a:ext cx="7920880" cy="612068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uk-UA" sz="1500" dirty="0"/>
              <a:t>Колодій Антоніна. Неолібералізм і суспільна трансформація: деякі міркування про вибір ідеології реформ в Україні // Економічна теорія і публічна політика. </a:t>
            </a:r>
            <a:r>
              <a:rPr lang="uk-UA" sz="1500" dirty="0" err="1"/>
              <a:t>Зб</a:t>
            </a:r>
            <a:r>
              <a:rPr lang="uk-UA" sz="1500" dirty="0"/>
              <a:t>. наук. праць  – Львів: ЛРІДУ НАДУ, 2014. – С.14-29. </a:t>
            </a:r>
            <a:r>
              <a:rPr lang="en-GB" sz="1500" dirty="0"/>
              <a:t>https://political-studies.com/?p=963 </a:t>
            </a:r>
            <a:endParaRPr lang="uk-UA" sz="1500" dirty="0"/>
          </a:p>
          <a:p>
            <a:pPr>
              <a:spcBef>
                <a:spcPts val="200"/>
              </a:spcBef>
            </a:pPr>
            <a:r>
              <a:rPr lang="uk-UA" sz="1500" dirty="0"/>
              <a:t>Консерватизм. Антологія. Упорядники О. Проценко, В. Лісовий. – К.: Смолоскип, 1999. </a:t>
            </a:r>
          </a:p>
          <a:p>
            <a:pPr>
              <a:spcBef>
                <a:spcPts val="200"/>
              </a:spcBef>
            </a:pPr>
            <a:r>
              <a:rPr lang="uk-UA" sz="1500" dirty="0"/>
              <a:t>Кулик В. Український націоналізм в незалежній Україні. – Київ, 1999.</a:t>
            </a:r>
          </a:p>
          <a:p>
            <a:pPr>
              <a:spcBef>
                <a:spcPts val="200"/>
              </a:spcBef>
            </a:pPr>
            <a:r>
              <a:rPr lang="uk-UA" sz="1500" dirty="0"/>
              <a:t>Лібералізм. Антологія. Упор. О. Проценко, В. Лісовий. – К.: Смолоскип, 2002.</a:t>
            </a:r>
          </a:p>
          <a:p>
            <a:pPr>
              <a:spcBef>
                <a:spcPts val="200"/>
              </a:spcBef>
            </a:pPr>
            <a:r>
              <a:rPr lang="uk-UA" sz="1500" dirty="0"/>
              <a:t>Націоналізм: Антологія / </a:t>
            </a:r>
            <a:r>
              <a:rPr lang="uk-UA" sz="1500" dirty="0" err="1"/>
              <a:t>Упоряд</a:t>
            </a:r>
            <a:r>
              <a:rPr lang="uk-UA" sz="1500" dirty="0"/>
              <a:t>. О. Проценко, В. Лісовий. – Київ: Смолоскип, 2000. – 872 с.</a:t>
            </a:r>
          </a:p>
          <a:p>
            <a:pPr>
              <a:spcBef>
                <a:spcPts val="200"/>
              </a:spcBef>
            </a:pPr>
            <a:r>
              <a:rPr lang="uk-UA" sz="1500" dirty="0" err="1"/>
              <a:t>Пейн</a:t>
            </a:r>
            <a:r>
              <a:rPr lang="uk-UA" sz="1500" dirty="0"/>
              <a:t> Томас. Права людини. – Львів: Літопис, 2000. – 283 с.</a:t>
            </a:r>
          </a:p>
          <a:p>
            <a:pPr>
              <a:spcBef>
                <a:spcPts val="200"/>
              </a:spcBef>
            </a:pPr>
            <a:r>
              <a:rPr lang="uk-UA" sz="1500" dirty="0"/>
              <a:t>Роулз Джон. Політичний лібералізм / Пер. з англ. О. Добровольського. – К., 2000. </a:t>
            </a:r>
          </a:p>
          <a:p>
            <a:pPr>
              <a:spcBef>
                <a:spcPts val="200"/>
              </a:spcBef>
            </a:pPr>
            <a:r>
              <a:rPr lang="uk-UA" sz="1500" dirty="0" err="1" smtClean="0"/>
              <a:t>Остюченко</a:t>
            </a:r>
            <a:r>
              <a:rPr lang="uk-UA" sz="1500" dirty="0" smtClean="0"/>
              <a:t> </a:t>
            </a:r>
            <a:r>
              <a:rPr lang="uk-UA" sz="1500" dirty="0"/>
              <a:t>Сергій. Конвергенція соціал-демократичної і ліберальної ідеологій під впливом глобалізації й індивідуалізації // Ідеологія і політика.  – 2 (26) 2003 </a:t>
            </a:r>
            <a:r>
              <a:rPr lang="en-US" sz="1500" u="sng" dirty="0">
                <a:hlinkClick r:id="rId2"/>
              </a:rPr>
              <a:t>http</a:t>
            </a:r>
            <a:r>
              <a:rPr lang="uk-UA" sz="1500" u="sng" dirty="0">
                <a:hlinkClick r:id="rId2"/>
              </a:rPr>
              <a:t>://</a:t>
            </a:r>
            <a:r>
              <a:rPr lang="en-US" sz="1500" u="sng" dirty="0">
                <a:hlinkClick r:id="rId2"/>
              </a:rPr>
              <a:t>www</a:t>
            </a:r>
            <a:r>
              <a:rPr lang="uk-UA" sz="1500" u="sng" dirty="0">
                <a:hlinkClick r:id="rId2"/>
              </a:rPr>
              <a:t>.</a:t>
            </a:r>
            <a:r>
              <a:rPr lang="en-US" sz="1500" u="sng" dirty="0" err="1">
                <a:hlinkClick r:id="rId2"/>
              </a:rPr>
              <a:t>lp</a:t>
            </a:r>
            <a:r>
              <a:rPr lang="uk-UA" sz="1500" u="sng" dirty="0">
                <a:hlinkClick r:id="rId2"/>
              </a:rPr>
              <a:t>-</a:t>
            </a:r>
            <a:r>
              <a:rPr lang="en-US" sz="1500" u="sng" dirty="0" err="1">
                <a:hlinkClick r:id="rId2"/>
              </a:rPr>
              <a:t>ua</a:t>
            </a:r>
            <a:r>
              <a:rPr lang="uk-UA" sz="1500" u="sng" dirty="0">
                <a:hlinkClick r:id="rId2"/>
              </a:rPr>
              <a:t>.</a:t>
            </a:r>
            <a:r>
              <a:rPr lang="en-US" sz="1500" u="sng" dirty="0">
                <a:hlinkClick r:id="rId2"/>
              </a:rPr>
              <a:t>info</a:t>
            </a:r>
            <a:r>
              <a:rPr lang="uk-UA" sz="1500" u="sng" dirty="0">
                <a:hlinkClick r:id="rId2"/>
              </a:rPr>
              <a:t>/</a:t>
            </a:r>
            <a:r>
              <a:rPr lang="en-US" sz="1500" u="sng" dirty="0">
                <a:hlinkClick r:id="rId2"/>
              </a:rPr>
              <a:t>search</a:t>
            </a:r>
            <a:r>
              <a:rPr lang="uk-UA" sz="1500" u="sng" dirty="0">
                <a:hlinkClick r:id="rId2"/>
              </a:rPr>
              <a:t>/5.</a:t>
            </a:r>
            <a:r>
              <a:rPr lang="en-US" sz="1500" u="sng" dirty="0" err="1">
                <a:hlinkClick r:id="rId2"/>
              </a:rPr>
              <a:t>php</a:t>
            </a:r>
            <a:endParaRPr lang="uk-UA" sz="1500" dirty="0"/>
          </a:p>
          <a:p>
            <a:pPr>
              <a:spcBef>
                <a:spcPts val="300"/>
              </a:spcBef>
            </a:pPr>
            <a:r>
              <a:rPr lang="ru-RU" sz="1500" dirty="0" err="1"/>
              <a:t>Політична</a:t>
            </a:r>
            <a:r>
              <a:rPr lang="ru-RU" sz="1500" dirty="0"/>
              <a:t> </a:t>
            </a:r>
            <a:r>
              <a:rPr lang="ru-RU" sz="1500" dirty="0" err="1"/>
              <a:t>ідеологія</a:t>
            </a:r>
            <a:r>
              <a:rPr lang="ru-RU" sz="1500" dirty="0"/>
              <a:t> </a:t>
            </a:r>
            <a:r>
              <a:rPr lang="ru-RU" sz="1500" dirty="0" err="1"/>
              <a:t>майбутнього</a:t>
            </a:r>
            <a:r>
              <a:rPr lang="ru-RU" sz="1500" dirty="0"/>
              <a:t> президента </a:t>
            </a:r>
            <a:r>
              <a:rPr lang="ru-RU" sz="1500" dirty="0" err="1"/>
              <a:t>України</a:t>
            </a:r>
            <a:r>
              <a:rPr lang="ru-RU" sz="1500" dirty="0"/>
              <a:t>. </a:t>
            </a:r>
            <a:r>
              <a:rPr lang="ru-RU" sz="1500" dirty="0" smtClean="0"/>
              <a:t>8.12.2018. </a:t>
            </a:r>
            <a:r>
              <a:rPr lang="ru-RU" sz="1500" dirty="0" err="1" smtClean="0"/>
              <a:t>Дослідження</a:t>
            </a:r>
            <a:r>
              <a:rPr lang="ru-RU" sz="1500" dirty="0" smtClean="0"/>
              <a:t>. </a:t>
            </a:r>
            <a:r>
              <a:rPr lang="ru-RU" sz="1500" dirty="0" smtClean="0">
                <a:hlinkClick r:id="rId3"/>
              </a:rPr>
              <a:t>https</a:t>
            </a:r>
            <a:r>
              <a:rPr lang="ru-RU" sz="1500" dirty="0">
                <a:hlinkClick r:id="rId3"/>
              </a:rPr>
              <a:t>://</a:t>
            </a:r>
            <a:r>
              <a:rPr lang="ru-RU" sz="1500" dirty="0" smtClean="0">
                <a:hlinkClick r:id="rId3"/>
              </a:rPr>
              <a:t>voxukraine.org/longreads/compass-ideology/index-ua.html</a:t>
            </a:r>
            <a:r>
              <a:rPr lang="ru-RU" sz="1500" dirty="0" smtClean="0"/>
              <a:t> </a:t>
            </a:r>
            <a:endParaRPr lang="ru-RU" sz="1500" dirty="0"/>
          </a:p>
          <a:p>
            <a:pPr>
              <a:spcBef>
                <a:spcPts val="300"/>
              </a:spcBef>
            </a:pPr>
            <a:r>
              <a:rPr lang="uk-UA" sz="1500" dirty="0" err="1" smtClean="0"/>
              <a:t>Conservatism</a:t>
            </a:r>
            <a:r>
              <a:rPr lang="uk-UA" sz="1500" dirty="0"/>
              <a:t>.(</a:t>
            </a:r>
            <a:r>
              <a:rPr lang="uk-UA" sz="1500" dirty="0" err="1"/>
              <a:t>from</a:t>
            </a:r>
            <a:r>
              <a:rPr lang="uk-UA" sz="1500" dirty="0"/>
              <a:t> </a:t>
            </a:r>
            <a:r>
              <a:rPr lang="uk-UA" sz="1500" dirty="0" err="1"/>
              <a:t>Wikipedia</a:t>
            </a:r>
            <a:r>
              <a:rPr lang="uk-UA" sz="1500" dirty="0"/>
              <a:t>, </a:t>
            </a:r>
            <a:r>
              <a:rPr lang="uk-UA" sz="1500" dirty="0" err="1"/>
              <a:t>the</a:t>
            </a:r>
            <a:r>
              <a:rPr lang="uk-UA" sz="1500" dirty="0"/>
              <a:t> </a:t>
            </a:r>
            <a:r>
              <a:rPr lang="uk-UA" sz="1500" dirty="0" err="1"/>
              <a:t>free</a:t>
            </a:r>
            <a:r>
              <a:rPr lang="uk-UA" sz="1500" dirty="0"/>
              <a:t> </a:t>
            </a:r>
            <a:r>
              <a:rPr lang="uk-UA" sz="1500" dirty="0" err="1"/>
              <a:t>encyclopedia</a:t>
            </a:r>
            <a:r>
              <a:rPr lang="uk-UA" sz="1500" dirty="0"/>
              <a:t>) – </a:t>
            </a:r>
            <a:r>
              <a:rPr lang="uk-UA" sz="1500" u="sng" dirty="0">
                <a:hlinkClick r:id="rId4"/>
              </a:rPr>
              <a:t>http://en.wikipedia.org/wiki/Conservatism</a:t>
            </a:r>
            <a:endParaRPr lang="uk-UA" sz="1500" dirty="0"/>
          </a:p>
          <a:p>
            <a:pPr>
              <a:spcBef>
                <a:spcPts val="300"/>
              </a:spcBef>
            </a:pPr>
            <a:r>
              <a:rPr lang="en-US" sz="1500" dirty="0" smtClean="0"/>
              <a:t>Open </a:t>
            </a:r>
            <a:r>
              <a:rPr lang="en-US" sz="1500" dirty="0"/>
              <a:t>Future</a:t>
            </a:r>
            <a:r>
              <a:rPr lang="uk-UA" sz="1500" dirty="0"/>
              <a:t>.</a:t>
            </a:r>
            <a:r>
              <a:rPr lang="en-US" sz="1500" dirty="0"/>
              <a:t> The literature of liberalism</a:t>
            </a:r>
            <a:r>
              <a:rPr lang="uk-UA" sz="1500" dirty="0"/>
              <a:t> </a:t>
            </a:r>
            <a:r>
              <a:rPr lang="en-US" sz="1500" u="sng" dirty="0">
                <a:hlinkClick r:id="rId5"/>
              </a:rPr>
              <a:t>https://www.economist.com/node/21747333</a:t>
            </a:r>
            <a:r>
              <a:rPr lang="en-US" sz="1500" dirty="0"/>
              <a:t> </a:t>
            </a:r>
            <a:endParaRPr lang="uk-UA" sz="1500" dirty="0"/>
          </a:p>
          <a:p>
            <a:pPr>
              <a:spcBef>
                <a:spcPts val="300"/>
              </a:spcBef>
            </a:pPr>
            <a:r>
              <a:rPr lang="en-US" sz="1500" dirty="0" smtClean="0"/>
              <a:t>The </a:t>
            </a:r>
            <a:r>
              <a:rPr lang="en-US" sz="1500" dirty="0"/>
              <a:t>global crisis in </a:t>
            </a:r>
            <a:r>
              <a:rPr lang="en-US" sz="1500" dirty="0" smtClean="0"/>
              <a:t>conservatism</a:t>
            </a:r>
            <a:r>
              <a:rPr lang="uk-UA" sz="1500" dirty="0" smtClean="0"/>
              <a:t> - </a:t>
            </a:r>
            <a:r>
              <a:rPr lang="en-US" sz="1500" dirty="0" smtClean="0">
                <a:hlinkClick r:id="rId6"/>
              </a:rPr>
              <a:t>https</a:t>
            </a:r>
            <a:r>
              <a:rPr lang="en-US" sz="1500" dirty="0">
                <a:hlinkClick r:id="rId6"/>
              </a:rPr>
              <a:t>://</a:t>
            </a:r>
            <a:r>
              <a:rPr lang="en-US" sz="1500" dirty="0" smtClean="0">
                <a:hlinkClick r:id="rId6"/>
              </a:rPr>
              <a:t>www.economist.com/leaders/2019/07/04/the-global-crisis-in-conservatism?cid1=cust/ednew/n/bl/n/2019/07/4n/owned/n/n/nwl/n/n/E/266604/n</a:t>
            </a:r>
            <a:r>
              <a:rPr lang="uk-UA" sz="1500" dirty="0" smtClean="0"/>
              <a:t> </a:t>
            </a:r>
          </a:p>
          <a:p>
            <a:pPr>
              <a:spcBef>
                <a:spcPts val="300"/>
              </a:spcBef>
            </a:pPr>
            <a:endParaRPr lang="en-US" sz="1400" dirty="0"/>
          </a:p>
          <a:p>
            <a:pPr>
              <a:spcBef>
                <a:spcPts val="300"/>
              </a:spcBef>
            </a:pP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71033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015162" cy="10350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Чинник культури в політичному процесі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5902424" cy="4680520"/>
          </a:xfrm>
        </p:spPr>
        <p:txBody>
          <a:bodyPr/>
          <a:lstStyle/>
          <a:p>
            <a:r>
              <a:rPr lang="uk-UA" altLang="uk-UA" sz="2400" dirty="0" smtClean="0"/>
              <a:t>Вивчення проблем політичної культури допомагає зрозуміти, чому люди або й цілі народи, які діють в умовах ідентичних політичних систем, але виховані на різних цінностях і мають неоднаковий історичний досвід, по-різному сприймають політичні події, по-різному діють у подібних політичних ситуаціях і чому одні й ті ж самі політичні інститути дають далеко не однакові результати в різних країнах.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350"/>
            <a:ext cx="7128792" cy="151246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</a:rPr>
              <a:t>Політична культура – частина 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культури як загального надбання людської цивілізації</a:t>
            </a:r>
            <a:endParaRPr lang="uk-UA" alt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08101" y="1988840"/>
            <a:ext cx="3888432" cy="4413026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alt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Культура</a:t>
            </a:r>
          </a:p>
          <a:p>
            <a:pPr marL="72000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uk-UA" alt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охоплює все, що було створене людиною, суспільством: це і  традиції, звичаї та вірування; це й інституції та установи, ідеї, твори мистецтва; це всі матеріальні та духовні цінності, створені людством і сам процес їх творення; </a:t>
            </a:r>
          </a:p>
          <a:p>
            <a:pPr marL="72000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коротко англійською – це </a:t>
            </a:r>
            <a:r>
              <a:rPr lang="en-US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heritage </a:t>
            </a:r>
            <a:r>
              <a:rPr lang="en-US" alt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uk-UA" alt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як спадщина, а як надбання людства</a:t>
            </a:r>
            <a:endParaRPr lang="en-US" altLang="uk-U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uk-UA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8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139952" y="2060848"/>
            <a:ext cx="3672408" cy="412499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</a:rPr>
              <a:t>Політична </a:t>
            </a:r>
            <a:r>
              <a:rPr lang="uk-UA" alt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культура</a:t>
            </a:r>
            <a:endParaRPr lang="en-US" altLang="uk-UA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uk-UA" altLang="uk-UA" sz="2000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це частина загальної людської культури, система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</a:rPr>
              <a:t>стійких уявлень, орієнтацій, цінностей, переконань, позицій, зразків поведінки у сфері взаємовідносин влади і народу, які так чи інакше проявляються в діяльності суб'єктів політичного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процесу</a:t>
            </a:r>
            <a:endParaRPr lang="uk-UA" alt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648072"/>
          </a:xfrm>
        </p:spPr>
        <p:txBody>
          <a:bodyPr/>
          <a:lstStyle/>
          <a:p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Ще одне визначення політичної культури</a:t>
            </a:r>
            <a:endParaRPr lang="uk-UA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395536" y="980728"/>
            <a:ext cx="6768752" cy="5544616"/>
          </a:xfrm>
        </p:spPr>
        <p:txBody>
          <a:bodyPr/>
          <a:lstStyle/>
          <a:p>
            <a:r>
              <a:rPr lang="uk-UA" sz="2000" dirty="0" smtClean="0"/>
              <a:t>Поважне он-лайн видання</a:t>
            </a:r>
            <a:r>
              <a:rPr lang="en-US" sz="2000" dirty="0" smtClean="0"/>
              <a:t> –</a:t>
            </a:r>
            <a:r>
              <a:rPr lang="uk-UA" sz="2000" dirty="0" smtClean="0"/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International Encyclopedia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of the Social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Sciences</a:t>
            </a:r>
            <a:r>
              <a:rPr lang="uk-UA" sz="2000" dirty="0" smtClean="0"/>
              <a:t>*</a:t>
            </a:r>
            <a:r>
              <a:rPr lang="en-US" sz="2000" dirty="0" smtClean="0"/>
              <a:t> – </a:t>
            </a:r>
            <a:r>
              <a:rPr lang="uk-UA" sz="2000" dirty="0" smtClean="0"/>
              <a:t>визначає політичну культуру наступним чином:</a:t>
            </a:r>
          </a:p>
          <a:p>
            <a:r>
              <a:rPr lang="uk-UA" sz="2000" dirty="0"/>
              <a:t>Політична культура є сукупністю поглядів, переконань і почуттів, які впорядковують і надають сенсу політичному процесу та лежать в основі припущень і правил, які регулюють поведінку в політичній системі. Вона включає в себе і політичні ідеали, і робочі норми державного ладу. Політична культура, таким чином, це прояв – в агрегованій формі – психологічних і суб'єктивних аспектів політики. </a:t>
            </a:r>
            <a:endParaRPr lang="en-US" sz="2000" dirty="0" smtClean="0"/>
          </a:p>
          <a:p>
            <a:r>
              <a:rPr lang="uk-UA" sz="2000" dirty="0" smtClean="0"/>
              <a:t>Політична </a:t>
            </a:r>
            <a:r>
              <a:rPr lang="uk-UA" sz="2000" dirty="0"/>
              <a:t>культура є продуктом як колективної історії політичної системи, так і історії життя членів цієї системи, і, таким чином, вона рівною мірою корениться у громадському житті і в приватному </a:t>
            </a:r>
            <a:r>
              <a:rPr lang="uk-UA" sz="2000" dirty="0" smtClean="0"/>
              <a:t>досвіді</a:t>
            </a:r>
            <a:r>
              <a:rPr lang="en-US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5079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6870700" cy="555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Носії / суб’єкти </a:t>
            </a: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</a:rPr>
              <a:t>політичної культури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6406480" cy="532779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Носіями політичної культури є усі суб</a:t>
            </a:r>
            <a:r>
              <a:rPr lang="uk-UA" altLang="uk-U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alt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єкти політичного процесу: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індивіди</a:t>
            </a:r>
            <a:r>
              <a:rPr lang="uk-UA" altLang="uk-UA" sz="2000" b="1" dirty="0" smtClean="0">
                <a:solidFill>
                  <a:schemeClr val="folHlink"/>
                </a:solidFill>
              </a:rPr>
              <a:t> </a:t>
            </a:r>
            <a:r>
              <a:rPr lang="uk-UA" alt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 їх ціннісними орієнтаціями,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малі і великі соціальні групи суспільства: </a:t>
            </a: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регіональні та етнічні спільноти, класи, нації, держави</a:t>
            </a:r>
            <a:r>
              <a:rPr lang="uk-UA" alt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громадські організації, рухи та партії,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еліти і маси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 визначає різні типи ставлення цих суб’єктів</a:t>
            </a:r>
            <a:r>
              <a:rPr lang="uk-UA" altLang="uk-UA" sz="2200" b="1" dirty="0" smtClean="0">
                <a:solidFill>
                  <a:schemeClr val="folHlink"/>
                </a:solidFill>
              </a:rPr>
              <a:t> </a:t>
            </a:r>
            <a:r>
              <a:rPr lang="uk-UA" alt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влади і політики, спосіб їхньої поведінки у тих чи інших політичних ситуаціях, а формується вона у процесі соціалізації цих суб’єктів під впливом сім’ї, суспільного середовища та їхнього власного політичного досвіду.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870700" cy="555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Компоненти </a:t>
            </a: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політичної культури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70174" y="1340768"/>
            <a:ext cx="6552728" cy="4608165"/>
          </a:xfrm>
        </p:spPr>
        <p:txBody>
          <a:bodyPr rtlCol="0">
            <a:normAutofit fontScale="85000" lnSpcReduction="20000"/>
          </a:bodyPr>
          <a:lstStyle/>
          <a:p>
            <a:pPr marL="609600" indent="-609600" fontAlgn="auto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знання про політику, знайомство з фактами політичного життя, інтерес до них; </a:t>
            </a:r>
          </a:p>
          <a:p>
            <a:pPr marL="609600" indent="-609600" fontAlgn="auto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оцінки політичних явищ, засновані на певній системі цінностей, </a:t>
            </a:r>
            <a:r>
              <a:rPr lang="uk-UA" alt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ставлення </a:t>
            </a:r>
            <a:r>
              <a:rPr lang="uk-UA" alt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них, нормативні судження про те, якою повинна бути влада;</a:t>
            </a:r>
          </a:p>
          <a:p>
            <a:pPr marL="609600" indent="-609600" fontAlgn="auto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емоційна сторона політичних позицій, як, наприклад, любов до батьківщини, ненависть до ворогів, або: зневага до корупціонерів, нетерпимість чи, навпаки, поблажливе ставлення до порушників законів;</a:t>
            </a:r>
          </a:p>
          <a:p>
            <a:pPr marL="609600" indent="-609600" fontAlgn="auto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прийняті в даному суспільстві зразки політичної поведінки, котрі визначають як можна і як потрібно чи непотрібно діяти в політичному житті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42720" cy="10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Політична культура –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консервативна </a:t>
            </a: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складова політичної системи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7056784" cy="54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uk-UA" sz="2200" dirty="0" smtClean="0">
                <a:solidFill>
                  <a:schemeClr val="tx1"/>
                </a:solidFill>
              </a:rPr>
              <a:t>Народи відрізняються, насамперед, типом політичної культури, </a:t>
            </a:r>
            <a:r>
              <a:rPr lang="uk-UA" altLang="uk-UA" sz="2200" dirty="0">
                <a:solidFill>
                  <a:schemeClr val="tx1"/>
                </a:solidFill>
              </a:rPr>
              <a:t>у межах якого </a:t>
            </a:r>
            <a:r>
              <a:rPr lang="uk-UA" altLang="uk-UA" sz="2200" dirty="0" smtClean="0">
                <a:solidFill>
                  <a:schemeClr val="tx1"/>
                </a:solidFill>
              </a:rPr>
              <a:t>тільки й можна </a:t>
            </a:r>
            <a:r>
              <a:rPr lang="uk-UA" altLang="uk-UA" sz="2200" dirty="0">
                <a:solidFill>
                  <a:schemeClr val="tx1"/>
                </a:solidFill>
              </a:rPr>
              <a:t>говорити про </a:t>
            </a:r>
            <a:r>
              <a:rPr lang="uk-UA" altLang="uk-UA" sz="2200" dirty="0" smtClean="0">
                <a:solidFill>
                  <a:schemeClr val="tx1"/>
                </a:solidFill>
              </a:rPr>
              <a:t>її рівень. </a:t>
            </a:r>
          </a:p>
          <a:p>
            <a:pPr>
              <a:lnSpc>
                <a:spcPct val="80000"/>
              </a:lnSpc>
            </a:pPr>
            <a:r>
              <a:rPr lang="uk-UA" altLang="uk-UA" sz="2200" dirty="0" smtClean="0">
                <a:solidFill>
                  <a:schemeClr val="tx1"/>
                </a:solidFill>
              </a:rPr>
              <a:t>Політична культура складається історично, є відносно стійкою, втілює в собі досвід попередніх поколінь. </a:t>
            </a:r>
          </a:p>
          <a:p>
            <a:pPr>
              <a:lnSpc>
                <a:spcPct val="80000"/>
              </a:lnSpc>
            </a:pPr>
            <a:r>
              <a:rPr lang="uk-UA" altLang="uk-UA" sz="2200" dirty="0" smtClean="0">
                <a:solidFill>
                  <a:schemeClr val="tx1"/>
                </a:solidFill>
              </a:rPr>
              <a:t>При цьому, вона є тим остаточним чинником, який позитивно або негативно впливає на зміни, які відбуваються в суспільстві, у тому числі - на трансформацію недемократичних </a:t>
            </a:r>
            <a:r>
              <a:rPr lang="uk-UA" altLang="uk-UA" sz="2200" dirty="0">
                <a:solidFill>
                  <a:schemeClr val="tx1"/>
                </a:solidFill>
              </a:rPr>
              <a:t>режимів і </a:t>
            </a:r>
            <a:r>
              <a:rPr lang="uk-UA" altLang="uk-UA" sz="2200" dirty="0" smtClean="0">
                <a:solidFill>
                  <a:schemeClr val="tx1"/>
                </a:solidFill>
              </a:rPr>
              <a:t>творення </a:t>
            </a:r>
            <a:r>
              <a:rPr lang="uk-UA" altLang="uk-UA" sz="2200" dirty="0">
                <a:solidFill>
                  <a:schemeClr val="tx1"/>
                </a:solidFill>
              </a:rPr>
              <a:t>сучасних правових </a:t>
            </a:r>
            <a:r>
              <a:rPr lang="uk-UA" altLang="uk-UA" sz="2200" dirty="0" smtClean="0">
                <a:solidFill>
                  <a:schemeClr val="tx1"/>
                </a:solidFill>
              </a:rPr>
              <a:t>держав, </a:t>
            </a:r>
            <a:r>
              <a:rPr lang="uk-UA" altLang="uk-UA" sz="2200" dirty="0">
                <a:solidFill>
                  <a:schemeClr val="tx1"/>
                </a:solidFill>
              </a:rPr>
              <a:t>як про це пише Ф. Фукуяма </a:t>
            </a:r>
            <a:r>
              <a:rPr lang="uk-UA" altLang="uk-UA" sz="2200" dirty="0" smtClean="0">
                <a:solidFill>
                  <a:schemeClr val="tx1"/>
                </a:solidFill>
              </a:rPr>
              <a:t>(Див. його статтю «</a:t>
            </a:r>
            <a:r>
              <a:rPr lang="uk-UA" altLang="uk-UA" sz="2200" dirty="0">
                <a:solidFill>
                  <a:schemeClr val="tx1"/>
                </a:solidFill>
              </a:rPr>
              <a:t>Примат культури</a:t>
            </a:r>
            <a:r>
              <a:rPr lang="uk-UA" altLang="uk-UA" sz="2200" dirty="0" smtClean="0">
                <a:solidFill>
                  <a:schemeClr val="tx1"/>
                </a:solidFill>
              </a:rPr>
              <a:t>»)  </a:t>
            </a:r>
          </a:p>
          <a:p>
            <a:pPr>
              <a:lnSpc>
                <a:spcPct val="80000"/>
              </a:lnSpc>
            </a:pPr>
            <a:r>
              <a:rPr lang="uk-UA" altLang="uk-UA" sz="2200" dirty="0" smtClean="0">
                <a:solidFill>
                  <a:schemeClr val="tx1"/>
                </a:solidFill>
              </a:rPr>
              <a:t>З культурою треба рахуватись, але на неї також варто впливати зусиллями </a:t>
            </a:r>
            <a:r>
              <a:rPr lang="uk-UA" altLang="uk-UA" sz="2200" dirty="0">
                <a:solidFill>
                  <a:schemeClr val="tx1"/>
                </a:solidFill>
              </a:rPr>
              <a:t>передової частини </a:t>
            </a:r>
            <a:r>
              <a:rPr lang="uk-UA" altLang="uk-UA" sz="2200" dirty="0" smtClean="0">
                <a:solidFill>
                  <a:schemeClr val="tx1"/>
                </a:solidFill>
              </a:rPr>
              <a:t>національних еліт, виокремлюючи й підтримуючи ті її риси, які сприяють поступу суспільства</a:t>
            </a:r>
            <a:endParaRPr lang="uk-UA" altLang="uk-UA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064896" cy="1019200"/>
          </a:xfrm>
        </p:spPr>
        <p:txBody>
          <a:bodyPr/>
          <a:lstStyle/>
          <a:p>
            <a:pPr algn="ctr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Класичне дослідження політичної культури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6838528" cy="48245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uk-UA" sz="2400" dirty="0" smtClean="0"/>
              <a:t>1956. Поняття політичної культури як  компонента політичної системи у </a:t>
            </a:r>
            <a:r>
              <a:rPr lang="uk-UA" altLang="uk-UA" sz="2400" dirty="0" err="1" smtClean="0"/>
              <a:t>кн</a:t>
            </a:r>
            <a:r>
              <a:rPr lang="uk-UA" altLang="uk-UA" sz="2400" dirty="0" smtClean="0"/>
              <a:t>.:  Ґабріел Алмонд "Порівняльні політичні системи". 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/>
              <a:t>1963. Порівняльне емпіричне дослідження культур політичних культур п’яти країн: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Великої Британії, США, Німеччини, Італії та Мексики </a:t>
            </a:r>
            <a:r>
              <a:rPr lang="uk-UA" altLang="uk-UA" sz="2400" dirty="0" smtClean="0"/>
              <a:t>та теоретичні висновки з нього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>
                <a:solidFill>
                  <a:schemeClr val="tx1"/>
                </a:solidFill>
              </a:rPr>
              <a:t>Підсумок – праця: </a:t>
            </a:r>
            <a:r>
              <a:rPr lang="uk-UA" altLang="uk-UA" sz="2400" dirty="0"/>
              <a:t>Ґ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абріел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</a:rPr>
              <a:t>Алмонд та Сідней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Верба "Громадянська культура« (</a:t>
            </a:r>
            <a:r>
              <a:rPr lang="en-US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Civic culture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uk-UA" altLang="uk-UA" sz="2400" dirty="0" smtClean="0"/>
              <a:t>у якій запропонована типологія політичних культур та міркування щодо впливу її різних типів на характер політичних режимів і, зокрема, на стійкість демократії</a:t>
            </a:r>
            <a:r>
              <a:rPr lang="uk-UA" altLang="uk-UA" dirty="0" smtClean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987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Особливість підходу до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політичної культури </a:t>
            </a: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Алмонда і Верби: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84784"/>
            <a:ext cx="6770712" cy="50405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Ґабріел Алмонд та Сідней Верба у своїй книзі відзначають, що вони вживають поняття “культура” тільки в одному з його багатоманiтних значень, розуміючи під політичною культурою те, </a:t>
            </a:r>
            <a:r>
              <a:rPr lang="uk-UA" altLang="uk-UA" sz="2400" b="1" noProof="1" smtClean="0">
                <a:solidFill>
                  <a:schemeClr val="accent2">
                    <a:lumMod val="75000"/>
                  </a:schemeClr>
                </a:solidFill>
              </a:rPr>
              <a:t>“як полiтична система iнтерiоризувалась у знаннях, почуваннях та оцiнках населення”.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їхніми словами, полiтичну культуру нацiї творять </a:t>
            </a:r>
            <a:r>
              <a:rPr lang="uk-UA" altLang="uk-UA" sz="2400" b="1" noProof="1" smtClean="0">
                <a:solidFill>
                  <a:schemeClr val="accent2">
                    <a:lumMod val="75000"/>
                  </a:schemeClr>
                </a:solidFill>
              </a:rPr>
              <a:t>“специфiчно розподiленi зразки ставлень членiв даної нацiї до полiтичних об’єктiв”. </a:t>
            </a:r>
            <a:r>
              <a:rPr lang="uk-UA" altLang="uk-UA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 ж це за орієнтації?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348413" cy="576064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Особливість лекції № 8.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908720"/>
            <a:ext cx="8136904" cy="5832648"/>
          </a:xfrm>
        </p:spPr>
        <p:txBody>
          <a:bodyPr/>
          <a:lstStyle/>
          <a:p>
            <a:r>
              <a:rPr lang="uk-UA" sz="1600" dirty="0" smtClean="0"/>
              <a:t>Тема лекції по необхідності скомпонована за принципом «два в одному» (через брак часу, до неї увійшли дві теми) </a:t>
            </a:r>
          </a:p>
          <a:p>
            <a:r>
              <a:rPr lang="uk-UA" sz="1600" dirty="0" smtClean="0"/>
              <a:t>Об’єднує ці два різні, але однаково багаті за змістом сюжети – вивчення політичної культури й ідеології – те, що вони стосуються людської свідомості: сприйняття, оцінки людьми дій влади та </a:t>
            </a:r>
            <a:r>
              <a:rPr lang="uk-UA" sz="1600" dirty="0"/>
              <a:t>проектування </a:t>
            </a:r>
            <a:r>
              <a:rPr lang="uk-UA" sz="1600" dirty="0" smtClean="0"/>
              <a:t>своєї власної політичної й соціальної діяльності, а вже потім – активного чи пасивного ставлення до свого політичного середовища відповідно до цього бачення.</a:t>
            </a:r>
          </a:p>
          <a:p>
            <a:r>
              <a:rPr lang="uk-UA" sz="1600" dirty="0" smtClean="0"/>
              <a:t>У випадку культури</a:t>
            </a:r>
            <a:r>
              <a:rPr lang="uk-UA" sz="1600" dirty="0"/>
              <a:t> така відповідність </a:t>
            </a:r>
            <a:r>
              <a:rPr lang="uk-UA" sz="1600" dirty="0" smtClean="0"/>
              <a:t> проявляється в пануванні типових зразків «ментального програмування», властивих певним спільнотам, об’єднаним географічно, політично, історично. На деяких із них ми зупинимося в цій лекції, користуючись виробленими науковцями інструментами аналізу. Решту треба буде дочитати в рекомендованих навчальних матеріалах.</a:t>
            </a:r>
          </a:p>
          <a:p>
            <a:r>
              <a:rPr lang="uk-UA" sz="1600" dirty="0" smtClean="0"/>
              <a:t>У випадку ідеології відповідність форм участі в політичному житті уявленням людей про </a:t>
            </a:r>
            <a:r>
              <a:rPr lang="uk-UA" sz="1600" dirty="0"/>
              <a:t>політичну дійсність та </a:t>
            </a:r>
            <a:r>
              <a:rPr lang="uk-UA" sz="1600" dirty="0" smtClean="0"/>
              <a:t>її ментальним оцінкам досягається через перетворення ціннісно-ідеологічних схем у політичні доктрини, якими керуються у своїй діяльності політичні лідери, партії та групи людей, що йдуть за ними. Щоб розібратися у великій кількості ідеологічних течій і їхньому впливі на політичний процес також необхідно буде прочитати текстовий варіант лекції, основну, а частково – й додаткову літературу.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822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776863" cy="10801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</a:rPr>
              <a:t>Політична культура як зразки 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ставлень до політичних об’єктів і своєї ролі в політиці</a:t>
            </a:r>
            <a:endParaRPr lang="uk-UA" alt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1196753"/>
            <a:ext cx="7416823" cy="540059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altLang="uk-UA" b="1" dirty="0" smtClean="0"/>
              <a:t>Ставлення до політичних</a:t>
            </a:r>
            <a:r>
              <a:rPr lang="uk-UA" altLang="uk-UA" dirty="0" smtClean="0"/>
              <a:t> </a:t>
            </a:r>
            <a:r>
              <a:rPr lang="uk-UA" altLang="uk-UA" b="1" dirty="0" smtClean="0"/>
              <a:t>інституцій</a:t>
            </a:r>
          </a:p>
          <a:p>
            <a:pPr marL="285750" lvl="1">
              <a:spcBef>
                <a:spcPts val="500"/>
              </a:spcBef>
            </a:pPr>
            <a:r>
              <a:rPr lang="uk-UA" altLang="uk-UA" sz="1800" i="1" dirty="0" smtClean="0"/>
              <a:t>	а) </a:t>
            </a:r>
            <a:r>
              <a:rPr lang="uk-UA" altLang="uk-UA" sz="1800" b="1" i="1" dirty="0" smtClean="0">
                <a:solidFill>
                  <a:schemeClr val="accent2">
                    <a:lumMod val="75000"/>
                  </a:schemeClr>
                </a:solidFill>
              </a:rPr>
              <a:t>Ставлення до владних структур</a:t>
            </a:r>
            <a:r>
              <a:rPr lang="uk-UA" altLang="uk-UA" sz="1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uk-UA" altLang="uk-UA" sz="1800" dirty="0" smtClean="0"/>
              <a:t>оцінка індивідом діяльності органів влади, офіційних осіб, вимоги щодо політичних рішень, які вони приймають; </a:t>
            </a:r>
          </a:p>
          <a:p>
            <a:pPr marL="285750" lvl="1">
              <a:spcBef>
                <a:spcPts val="500"/>
              </a:spcBef>
            </a:pPr>
            <a:r>
              <a:rPr lang="uk-UA" altLang="uk-UA" sz="1800" dirty="0" smtClean="0"/>
              <a:t>	б) </a:t>
            </a:r>
            <a:r>
              <a:rPr lang="uk-UA" altLang="uk-UA" sz="1800" b="1" i="1" dirty="0" smtClean="0">
                <a:solidFill>
                  <a:schemeClr val="accent2">
                    <a:lumMod val="75000"/>
                  </a:schemeClr>
                </a:solidFill>
              </a:rPr>
              <a:t>політичні ідентифікації</a:t>
            </a:r>
            <a:r>
              <a:rPr lang="uk-UA" altLang="uk-UA" sz="1800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uk-UA" altLang="uk-UA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1800" dirty="0" smtClean="0"/>
              <a:t>що визначають зв'язок індивідів з етносом, нацією, державою, до яких він відчуває почуття прихильності, лояльності, обов'язку; </a:t>
            </a:r>
          </a:p>
          <a:p>
            <a:pPr marL="285750" lvl="1">
              <a:spcBef>
                <a:spcPts val="500"/>
              </a:spcBef>
            </a:pPr>
            <a:r>
              <a:rPr lang="uk-UA" altLang="uk-UA" sz="1800" i="1" dirty="0" smtClean="0"/>
              <a:t>	в) </a:t>
            </a:r>
            <a:r>
              <a:rPr lang="uk-UA" altLang="uk-UA" sz="1800" b="1" i="1" dirty="0" smtClean="0">
                <a:solidFill>
                  <a:schemeClr val="accent2">
                    <a:lumMod val="75000"/>
                  </a:schemeClr>
                </a:solidFill>
              </a:rPr>
              <a:t>політична довіра</a:t>
            </a:r>
            <a:r>
              <a:rPr lang="uk-UA" altLang="uk-UA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1800" dirty="0" smtClean="0"/>
              <a:t>до усіх соціальних та політичних “акторів”, з якими індивіду доводиться взаємодіяти в політичному житті; </a:t>
            </a:r>
          </a:p>
          <a:p>
            <a:pPr marL="285750" lvl="1">
              <a:spcBef>
                <a:spcPts val="500"/>
              </a:spcBef>
            </a:pPr>
            <a:r>
              <a:rPr lang="uk-UA" altLang="uk-UA" sz="1800" dirty="0" smtClean="0"/>
              <a:t>	г) </a:t>
            </a:r>
            <a:r>
              <a:rPr lang="uk-UA" altLang="uk-UA" sz="1800" b="1" i="1" dirty="0" smtClean="0">
                <a:solidFill>
                  <a:schemeClr val="accent2">
                    <a:lumMod val="75000"/>
                  </a:schemeClr>
                </a:solidFill>
              </a:rPr>
              <a:t>ставлення до правил,</a:t>
            </a:r>
            <a:r>
              <a:rPr lang="uk-UA" altLang="uk-UA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1800" dirty="0" smtClean="0"/>
              <a:t>яких повинні дотримуватись громадяни (не обов'язково тільки законів). </a:t>
            </a:r>
            <a:endParaRPr lang="uk-UA" altLang="uk-UA" sz="1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uk-UA" altLang="uk-UA" b="1" dirty="0" smtClean="0"/>
              <a:t>Ставлення до своєї ролі в політичному процесі</a:t>
            </a:r>
          </a:p>
          <a:p>
            <a:pPr>
              <a:lnSpc>
                <a:spcPct val="80000"/>
              </a:lnSpc>
            </a:pPr>
            <a:r>
              <a:rPr lang="uk-UA" altLang="uk-UA" dirty="0" smtClean="0"/>
              <a:t>	а) </a:t>
            </a:r>
            <a:r>
              <a:rPr lang="uk-UA" altLang="uk-UA" b="1" i="1" dirty="0" smtClean="0">
                <a:solidFill>
                  <a:schemeClr val="accent2">
                    <a:lumMod val="75000"/>
                  </a:schemeClr>
                </a:solidFill>
              </a:rPr>
              <a:t>"політична компетентність“:</a:t>
            </a:r>
            <a:r>
              <a:rPr lang="uk-UA" altLang="uk-UA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i="1" dirty="0" smtClean="0"/>
              <a:t>використання</a:t>
            </a:r>
            <a:r>
              <a:rPr lang="uk-UA" altLang="uk-UA" dirty="0" smtClean="0"/>
              <a:t> </a:t>
            </a:r>
            <a:r>
              <a:rPr lang="uk-UA" altLang="uk-UA" i="1" dirty="0" smtClean="0"/>
              <a:t>засобів,</a:t>
            </a:r>
            <a:r>
              <a:rPr lang="uk-UA" altLang="uk-UA" dirty="0" smtClean="0"/>
              <a:t> доступних індивідові і здатних забезпечити його політичну участь</a:t>
            </a:r>
          </a:p>
          <a:p>
            <a:pPr>
              <a:lnSpc>
                <a:spcPct val="80000"/>
              </a:lnSpc>
            </a:pPr>
            <a:r>
              <a:rPr lang="uk-UA" altLang="uk-UA" dirty="0" smtClean="0"/>
              <a:t>	б) </a:t>
            </a:r>
            <a:r>
              <a:rPr lang="uk-UA" altLang="uk-UA" b="1" i="1" dirty="0" smtClean="0">
                <a:solidFill>
                  <a:schemeClr val="accent2">
                    <a:lumMod val="75000"/>
                  </a:schemeClr>
                </a:solidFill>
              </a:rPr>
              <a:t>політична спроможність (ефективність):</a:t>
            </a:r>
            <a:r>
              <a:rPr lang="uk-UA" alt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i="1" dirty="0" smtClean="0"/>
              <a:t>відчуття своєї власної можливості впливати</a:t>
            </a:r>
            <a:r>
              <a:rPr lang="uk-UA" altLang="uk-UA" dirty="0" smtClean="0"/>
              <a:t> на політичний процес</a:t>
            </a:r>
            <a:r>
              <a:rPr lang="uk-UA" altLang="uk-UA" i="1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9612" y="137319"/>
            <a:ext cx="6870700" cy="9874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Типології політичних культур за різними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критеріями</a:t>
            </a:r>
            <a:b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alt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24" y="1412776"/>
            <a:ext cx="6977888" cy="48965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" y="188640"/>
            <a:ext cx="6870700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Типології політичних культур за різними критеріями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</a:rPr>
              <a:t>продовження)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360" y="1340768"/>
            <a:ext cx="6410920" cy="470125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6870700" cy="10604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uk-UA" sz="3200" b="1" noProof="1" smtClean="0">
                <a:solidFill>
                  <a:schemeClr val="accent2">
                    <a:lumMod val="75000"/>
                  </a:schemeClr>
                </a:solidFill>
              </a:rPr>
              <a:t>Три “чисті” типи політичних культур за Алмондом і Вербою</a:t>
            </a:r>
            <a:endParaRPr lang="uk-UA" altLang="uk-UA" sz="3200" b="1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126560" cy="50403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uk-UA" sz="2400" dirty="0" smtClean="0"/>
              <a:t>1. </a:t>
            </a:r>
            <a:r>
              <a:rPr lang="uk-UA" alt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Парафіяльна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політична культура</a:t>
            </a: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400" dirty="0" smtClean="0"/>
              <a:t>(властива, наприклад африканським племенам). Вона відзначається повною відсутністю у населення країни інтересу до політичної системи.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uk-UA" sz="2400" dirty="0" smtClean="0"/>
              <a:t>2. </a:t>
            </a:r>
            <a:r>
              <a:rPr lang="uk-UA" alt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Підданська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політична культура</a:t>
            </a: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altLang="uk-UA" sz="2400" dirty="0" smtClean="0"/>
              <a:t>за якої члени суспільства зацікавлені в результатах діяльності влади, але їх мало цікавить, яким чином ці результати досягаються. Носії такої культури не беруть активної участі в політичному житті.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uk-UA" sz="2400" dirty="0" smtClean="0"/>
              <a:t>3. </a:t>
            </a:r>
            <a:r>
              <a:rPr lang="uk-UA" alt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Активістська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політична культура</a:t>
            </a: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400" dirty="0" smtClean="0"/>
              <a:t>(культура участі) — громадяни зацікавлені не тільки в тому, що їм дає політична система, як вона функціонує, але і в активній участі в політичній діяльності.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7416824" cy="1320800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Сідней Верба (1932-2019) </a:t>
            </a:r>
            <a:b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та Ґабріел Алмонд (1911-2001) </a:t>
            </a:r>
            <a:b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– автори класичної теорії політичної культури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5" y="1700808"/>
            <a:ext cx="3275888" cy="4341217"/>
          </a:xfrm>
        </p:spPr>
      </p:pic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82" y="1700808"/>
            <a:ext cx="3183559" cy="4341217"/>
          </a:xfrm>
        </p:spPr>
      </p:pic>
    </p:spTree>
    <p:extLst>
      <p:ext uri="{BB962C8B-B14F-4D97-AF65-F5344CB8AC3E}">
        <p14:creationId xmlns:p14="http://schemas.microsoft.com/office/powerpoint/2010/main" val="365577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870700" cy="9874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Риси політичної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культури громадянського </a:t>
            </a: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типу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280400" cy="4968875"/>
          </a:xfrm>
        </p:spPr>
        <p:txBody>
          <a:bodyPr rtlCol="0">
            <a:normAutofit fontScale="92500"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uk-UA" altLang="uk-U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переконаність громадян у тому, що вони повиннi брати участь у полiтицi та їх вiра у свою здатність  впливати на уряд; 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потенцiйна полiтична активнiсть громадян, готовнiсть, коли треба, взяти участь у полiтицi при вiдносній полiтичній пасивності громадян, непрiоритетності полiтичної сфери у їхньому життi;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вiра полiтичних елiт, котрi приймають полiтичнi рiшення, в силу та впливовість громадської думки та громадянської участі;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прихильне ставлення громадян до iснуючої полiтичної системи (культура пiдтримки), спiвпадiння політичної культури i політичної структури; 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4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панування вiдносин взаємної довiри та спiвробiтництва мiж громадянами, помiркованості i здатностi йти на компромiси.</a:t>
            </a:r>
            <a:endParaRPr lang="uk-UA" altLang="uk-UA" sz="24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16823" cy="936104"/>
          </a:xfrm>
        </p:spPr>
        <p:txBody>
          <a:bodyPr/>
          <a:lstStyle/>
          <a:p>
            <a:r>
              <a:rPr lang="uk-UA" altLang="uk-UA" sz="2800" b="1" noProof="1" smtClean="0">
                <a:solidFill>
                  <a:schemeClr val="accent2">
                    <a:lumMod val="75000"/>
                  </a:schemeClr>
                </a:solidFill>
              </a:rPr>
              <a:t>Особливості громадянської політичної культури за Алмондом і Вербою</a:t>
            </a:r>
            <a:endParaRPr lang="uk-UA" sz="2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0" y="1052736"/>
            <a:ext cx="7291796" cy="5616624"/>
          </a:xfr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2736"/>
            <a:ext cx="72917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96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6348413" cy="1152128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Поширення громадянської політичної культури в світі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6984776" cy="5256584"/>
          </a:xfrm>
        </p:spPr>
      </p:pic>
    </p:spTree>
    <p:extLst>
      <p:ext uri="{BB962C8B-B14F-4D97-AF65-F5344CB8AC3E}">
        <p14:creationId xmlns:p14="http://schemas.microsoft.com/office/powerpoint/2010/main" val="356328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870700" cy="719138"/>
          </a:xfrm>
        </p:spPr>
        <p:txBody>
          <a:bodyPr/>
          <a:lstStyle/>
          <a:p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Політична громадянськість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84784"/>
            <a:ext cx="7696200" cy="4464050"/>
          </a:xfrm>
        </p:spPr>
        <p:txBody>
          <a:bodyPr/>
          <a:lstStyle/>
          <a:p>
            <a:r>
              <a:rPr lang="uk-UA" altLang="uk-UA" sz="2800" b="1" dirty="0" smtClean="0"/>
              <a:t>політична культура громадянськості включає в себе 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заінтересованість політикою </a:t>
            </a:r>
            <a:r>
              <a:rPr lang="uk-UA" altLang="uk-UA" sz="2800" b="1" dirty="0" smtClean="0"/>
              <a:t>та усвідомлення необхідності участі в політичному житті</a:t>
            </a:r>
            <a:r>
              <a:rPr lang="uk-UA" altLang="uk-UA" sz="2800" b="1" i="1" dirty="0" smtClean="0"/>
              <a:t>, </a:t>
            </a:r>
            <a:r>
              <a:rPr lang="uk-UA" altLang="uk-UA" sz="2800" b="1" dirty="0" smtClean="0"/>
              <a:t>а також 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суб’єктивну здатність (знання плюс уміння)</a:t>
            </a:r>
            <a:r>
              <a:rPr lang="uk-UA" alt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800" b="1" dirty="0" smtClean="0"/>
              <a:t>громадянина користуватися своїми правами в демократичній державі та виконувати певні обов’язки перед нею, тобто політичну компетентність</a:t>
            </a:r>
            <a:r>
              <a:rPr lang="uk-UA" altLang="uk-UA" sz="2800" dirty="0" smtClean="0"/>
              <a:t> </a:t>
            </a:r>
          </a:p>
          <a:p>
            <a:endParaRPr lang="uk-UA" altLang="uk-UA" sz="28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659160"/>
          </a:xfrm>
        </p:spPr>
        <p:txBody>
          <a:bodyPr/>
          <a:lstStyle/>
          <a:p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Компетентність громадянина</a:t>
            </a:r>
            <a:b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alt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84784"/>
            <a:ext cx="6698704" cy="482453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Говорячи про громадянську компетентність ми маємо на увазі як </a:t>
            </a:r>
            <a:r>
              <a:rPr lang="uk-UA" alt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знання</a:t>
            </a:r>
            <a:r>
              <a:rPr lang="uk-UA" alt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(про демократичні принципи, норми, процедури, а також про політичні факти, явища й процеси), так і </a:t>
            </a:r>
            <a:r>
              <a:rPr lang="uk-UA" alt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вмотивоване бажання та уміння</a:t>
            </a:r>
            <a:r>
              <a:rPr lang="uk-UA" alt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користуватися своїми правами та виконувати свої обов’язки.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Громадянська компетентність зростає із зростанням добробуту та освіченості, а водночас – із переходом від цінностей виживання до цінностей самореалізації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584778" cy="803189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Увага! (деякі роз’яснення щодо матеріалів з цієї теми)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8000" y="1196752"/>
            <a:ext cx="6656288" cy="504056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Прошу звернути увагу, що поряд з лекцією на слайдах</a:t>
            </a:r>
            <a:r>
              <a:rPr lang="uk-UA" dirty="0"/>
              <a:t>, </a:t>
            </a:r>
            <a:r>
              <a:rPr lang="uk-UA" dirty="0" smtClean="0"/>
              <a:t>додані </a:t>
            </a:r>
            <a:r>
              <a:rPr lang="uk-UA" dirty="0"/>
              <a:t>2 </a:t>
            </a:r>
            <a:r>
              <a:rPr lang="uk-UA" dirty="0" smtClean="0"/>
              <a:t>текстові лекції у </a:t>
            </a:r>
            <a:r>
              <a:rPr lang="uk-UA" dirty="0"/>
              <a:t>форматі </a:t>
            </a:r>
            <a:r>
              <a:rPr lang="en-US" b="1" dirty="0" err="1" smtClean="0"/>
              <a:t>docx</a:t>
            </a:r>
            <a:r>
              <a:rPr lang="uk-UA" dirty="0" smtClean="0"/>
              <a:t>. Важливо приділити час читанню тексту лекції про ідеології, який мало представлений – через специфіку матеріалу – на слайдах.  </a:t>
            </a:r>
          </a:p>
          <a:p>
            <a:r>
              <a:rPr lang="uk-UA" dirty="0"/>
              <a:t>Так </a:t>
            </a:r>
            <a:r>
              <a:rPr lang="uk-UA" dirty="0" smtClean="0"/>
              <a:t>само, як завжди, </a:t>
            </a:r>
            <a:r>
              <a:rPr lang="uk-UA" dirty="0"/>
              <a:t>у форматі </a:t>
            </a:r>
            <a:r>
              <a:rPr lang="en-US" b="1" dirty="0" err="1"/>
              <a:t>docx</a:t>
            </a:r>
            <a:r>
              <a:rPr lang="en-US" dirty="0"/>
              <a:t> </a:t>
            </a:r>
            <a:r>
              <a:rPr lang="uk-UA" dirty="0" smtClean="0"/>
              <a:t>доданий план семінару </a:t>
            </a:r>
            <a:r>
              <a:rPr lang="en-US" dirty="0" smtClean="0"/>
              <a:t>– </a:t>
            </a:r>
            <a:r>
              <a:rPr lang="uk-UA" dirty="0"/>
              <a:t>для зручного </a:t>
            </a:r>
            <a:r>
              <a:rPr lang="uk-UA" dirty="0" smtClean="0"/>
              <a:t>копіювання і використання. </a:t>
            </a:r>
          </a:p>
          <a:p>
            <a:r>
              <a:rPr lang="uk-UA" dirty="0"/>
              <a:t>Для читання публікацій у форматі </a:t>
            </a:r>
            <a:r>
              <a:rPr lang="en-US" b="1" dirty="0"/>
              <a:t>html</a:t>
            </a:r>
            <a:r>
              <a:rPr lang="uk-UA" dirty="0"/>
              <a:t> прошу натискати чи копіювати відповідні лінки у списках літератури (їх того разу </a:t>
            </a:r>
            <a:r>
              <a:rPr lang="uk-UA" dirty="0" smtClean="0"/>
              <a:t>досить багато</a:t>
            </a:r>
            <a:r>
              <a:rPr lang="uk-UA" dirty="0"/>
              <a:t>, враховуючи, що під час очного читання лекцій до карантину були студенти, які цікавились літературою з цієї теми (про цінності та ін.) для написання </a:t>
            </a:r>
            <a:r>
              <a:rPr lang="uk-UA" dirty="0" smtClean="0"/>
              <a:t>курсових. </a:t>
            </a:r>
            <a:endParaRPr lang="uk-UA" dirty="0"/>
          </a:p>
          <a:p>
            <a:r>
              <a:rPr lang="uk-UA" dirty="0" smtClean="0"/>
              <a:t>Для вивчення питань теми </a:t>
            </a:r>
            <a:r>
              <a:rPr lang="uk-UA" dirty="0"/>
              <a:t>використовуйте </a:t>
            </a:r>
            <a:r>
              <a:rPr lang="uk-UA" dirty="0" smtClean="0"/>
              <a:t>також «Навчальні матеріали і додаткова література» у форматі </a:t>
            </a:r>
            <a:r>
              <a:rPr lang="en-US" b="1" dirty="0" smtClean="0"/>
              <a:t>pdf</a:t>
            </a:r>
            <a:r>
              <a:rPr lang="en-US" dirty="0" smtClean="0"/>
              <a:t>.</a:t>
            </a:r>
          </a:p>
          <a:p>
            <a:r>
              <a:rPr lang="uk-UA" dirty="0" smtClean="0"/>
              <a:t>Для особливо просунутих студентів пропоную свою англомовну доповідь про соцієтальну культуру в </a:t>
            </a:r>
            <a:r>
              <a:rPr lang="uk-UA" dirty="0"/>
              <a:t>Україні </a:t>
            </a:r>
            <a:r>
              <a:rPr lang="uk-UA" dirty="0" smtClean="0"/>
              <a:t> в </a:t>
            </a:r>
            <a:r>
              <a:rPr lang="uk-UA" dirty="0"/>
              <a:t>регіональному вимірі </a:t>
            </a:r>
            <a:r>
              <a:rPr lang="uk-UA" dirty="0" smtClean="0"/>
              <a:t>та підходи до її вивчення (</a:t>
            </a:r>
            <a:r>
              <a:rPr lang="uk-UA" b="1" dirty="0" smtClean="0"/>
              <a:t>допоміжна лекція </a:t>
            </a:r>
            <a:r>
              <a:rPr lang="uk-UA" dirty="0"/>
              <a:t>на слайдах </a:t>
            </a:r>
            <a:r>
              <a:rPr lang="uk-UA" dirty="0" smtClean="0"/>
              <a:t>до т.8)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8120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6408712" cy="875184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Вивчення цінностей та їх впливу на політику у глобальному масштабі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196752"/>
            <a:ext cx="7507699" cy="5472608"/>
          </a:xfrm>
        </p:spPr>
        <p:txBody>
          <a:bodyPr/>
          <a:lstStyle/>
          <a:p>
            <a:r>
              <a:rPr lang="uk-UA" sz="1900" dirty="0" smtClean="0"/>
              <a:t>З 1980-х </a:t>
            </a:r>
            <a:r>
              <a:rPr lang="uk-UA" sz="1900" dirty="0"/>
              <a:t>років </a:t>
            </a:r>
            <a:r>
              <a:rPr lang="uk-UA" sz="1900" dirty="0" smtClean="0"/>
              <a:t>дослідження культур різних народів та їх впливу на суспільний і політичний розвиток набуло глобального характеру. Відповідно </a:t>
            </a:r>
            <a:r>
              <a:rPr lang="uk-UA" sz="1900" dirty="0"/>
              <a:t>до викликів глобалізації і нових технологічних можливостей </a:t>
            </a:r>
            <a:r>
              <a:rPr lang="uk-UA" sz="1900" dirty="0" smtClean="0"/>
              <a:t>проведено чимало </a:t>
            </a:r>
            <a:r>
              <a:rPr lang="uk-UA" sz="1900" dirty="0"/>
              <a:t>крос-національних соціологічних обстежень у сфері цінностей та культурної різноманітності. </a:t>
            </a:r>
            <a:r>
              <a:rPr lang="uk-UA" sz="1900" dirty="0" smtClean="0"/>
              <a:t>Згадаємо 2 таких проекти: </a:t>
            </a:r>
          </a:p>
          <a:p>
            <a:r>
              <a:rPr lang="uk-UA" sz="1900" dirty="0" smtClean="0"/>
              <a:t>Одним є проект </a:t>
            </a:r>
            <a:r>
              <a:rPr lang="en-GB" sz="1900" dirty="0"/>
              <a:t>GLOBE (Global Leadership and Organizational </a:t>
            </a:r>
            <a:r>
              <a:rPr lang="en-US" sz="1900" dirty="0" smtClean="0"/>
              <a:t>Behavior</a:t>
            </a:r>
            <a:r>
              <a:rPr lang="en-GB" sz="1900" dirty="0" smtClean="0"/>
              <a:t> </a:t>
            </a:r>
            <a:r>
              <a:rPr lang="en-GB" sz="1900" dirty="0"/>
              <a:t>Effectiveness</a:t>
            </a:r>
            <a:r>
              <a:rPr lang="en-GB" sz="1900" dirty="0" smtClean="0"/>
              <a:t>)</a:t>
            </a:r>
            <a:r>
              <a:rPr lang="uk-UA" sz="1900" dirty="0" smtClean="0"/>
              <a:t>. Його теоретичну </a:t>
            </a:r>
            <a:r>
              <a:rPr lang="uk-UA" sz="1900" dirty="0"/>
              <a:t>основу якого </a:t>
            </a:r>
            <a:r>
              <a:rPr lang="uk-UA" sz="1900" dirty="0" smtClean="0"/>
              <a:t>складає концепція вимірювання та порівняння </a:t>
            </a:r>
            <a:r>
              <a:rPr lang="uk-UA" sz="1900" dirty="0"/>
              <a:t>соцієтальних культур </a:t>
            </a:r>
            <a:r>
              <a:rPr lang="uk-UA" sz="1900" dirty="0" smtClean="0"/>
              <a:t>голландського </a:t>
            </a:r>
            <a:r>
              <a:rPr lang="uk-UA" sz="1900" dirty="0"/>
              <a:t>вченого Ґерта Гофстеде, </a:t>
            </a:r>
            <a:r>
              <a:rPr lang="uk-UA" sz="1900" dirty="0" smtClean="0"/>
              <a:t>яку деколи (неправильно*) називають "етнометричною". </a:t>
            </a:r>
          </a:p>
          <a:p>
            <a:r>
              <a:rPr lang="uk-UA" sz="1900" dirty="0" smtClean="0"/>
              <a:t>Іншим </a:t>
            </a:r>
            <a:r>
              <a:rPr lang="uk-UA" sz="1900" dirty="0"/>
              <a:t>є </a:t>
            </a:r>
            <a:r>
              <a:rPr lang="en-GB" sz="1900" dirty="0"/>
              <a:t>WVS (World Values </a:t>
            </a:r>
            <a:r>
              <a:rPr lang="en-GB" sz="1900" dirty="0" smtClean="0"/>
              <a:t>Survey) </a:t>
            </a:r>
            <a:r>
              <a:rPr lang="en-GB" sz="1900" dirty="0"/>
              <a:t>. </a:t>
            </a:r>
            <a:r>
              <a:rPr lang="uk-UA" sz="1900" dirty="0" smtClean="0"/>
              <a:t>Його </a:t>
            </a:r>
            <a:r>
              <a:rPr lang="uk-UA" sz="1900" dirty="0"/>
              <a:t>результати узагальнені в працях професора політології Чиказького університету Рональда Інґлегарта (декотрі з них є в списку літератури, рекомендованої до цієї теми). </a:t>
            </a:r>
            <a:r>
              <a:rPr lang="en-US" sz="1900" u="sng" dirty="0" smtClean="0">
                <a:hlinkClick r:id="rId3"/>
              </a:rPr>
              <a:t>http://www.worldvaluessurvey.org/WVSOnline.jsp</a:t>
            </a:r>
            <a:r>
              <a:rPr lang="en-US" sz="1900" dirty="0" smtClean="0"/>
              <a:t> 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154957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1080120"/>
          </a:xfrm>
        </p:spPr>
        <p:txBody>
          <a:bodyPr/>
          <a:lstStyle/>
          <a:p>
            <a:pPr algn="ctr"/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Проект </a:t>
            </a: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</a:rPr>
              <a:t>GLOBE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 і соцієтальна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культура </a:t>
            </a:r>
            <a:b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за Ґ. Гофстеде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2081" y="1340768"/>
            <a:ext cx="7776864" cy="602128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Культура –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колективне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програмування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свідомості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mind)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що відрізняє членів однієї групи або категорії людей від іншої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". 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/>
              <a:t>"</a:t>
            </a:r>
            <a:r>
              <a:rPr lang="uk-UA" dirty="0"/>
              <a:t>Категорія" може стосуватися </a:t>
            </a:r>
            <a:r>
              <a:rPr lang="uk-UA" dirty="0" smtClean="0"/>
              <a:t>націй</a:t>
            </a:r>
            <a:r>
              <a:rPr lang="uk-UA" dirty="0"/>
              <a:t>, регіонів </a:t>
            </a:r>
            <a:r>
              <a:rPr lang="uk-UA" dirty="0" smtClean="0"/>
              <a:t>всередині націй або поміж ними, </a:t>
            </a:r>
            <a:r>
              <a:rPr lang="uk-UA" dirty="0"/>
              <a:t>етнічних груп, </a:t>
            </a:r>
            <a:r>
              <a:rPr lang="uk-UA" dirty="0" smtClean="0"/>
              <a:t>релігійних конфесій, професійних груп</a:t>
            </a:r>
            <a:r>
              <a:rPr lang="en-US" dirty="0" smtClean="0"/>
              <a:t> </a:t>
            </a:r>
            <a:r>
              <a:rPr lang="uk-UA" dirty="0" smtClean="0"/>
              <a:t>та ін. Гофстеде трактує культуру як інтегруючий чинник, який визначає особливості ставлення людей даної групи до різних аспектів соціальної дійсності, а відтак і поведінки цих груп. </a:t>
            </a:r>
          </a:p>
          <a:p>
            <a:r>
              <a:rPr lang="uk-UA" dirty="0" smtClean="0"/>
              <a:t>Політичної поведінки проект Гофстеде окремо</a:t>
            </a:r>
            <a:r>
              <a:rPr lang="en-GB" dirty="0" smtClean="0"/>
              <a:t> </a:t>
            </a:r>
            <a:r>
              <a:rPr lang="uk-UA" dirty="0" smtClean="0"/>
              <a:t>не торкається, однак серед вимірів культури, які він досліджує, є такі надважливі для політичного життя особливості культур як дистанція до влади (велика дистанція означає поклоніння, сакралізацію влади, ті «царистські» настрої та поведінку, які ми спостерігаємо, наприклад, у Росії), ставлення до невизначеності (впливає на правову культуру з одного боку і готовність занурюватись у всілякі турбулентні періоди, з іншого), готовність до нормативних обмежень чи, навпаки, схильність до «вседозволеності» та інші) </a:t>
            </a:r>
          </a:p>
        </p:txBody>
      </p:sp>
    </p:spTree>
    <p:extLst>
      <p:ext uri="{BB962C8B-B14F-4D97-AF65-F5344CB8AC3E}">
        <p14:creationId xmlns:p14="http://schemas.microsoft.com/office/powerpoint/2010/main" val="154782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84776" cy="1320800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5 найбільш використовуваних вимірів соцієтальної культури Гофстеде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6120680" cy="5533390"/>
          </a:xfrm>
        </p:spPr>
      </p:pic>
    </p:spTree>
    <p:extLst>
      <p:ext uri="{BB962C8B-B14F-4D97-AF65-F5344CB8AC3E}">
        <p14:creationId xmlns:p14="http://schemas.microsoft.com/office/powerpoint/2010/main" val="1443986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86736" cy="13208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Ґерт Гофстеде та продовжувач його справи – Ґерт Ян Гофстеде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9" y="2160588"/>
            <a:ext cx="5826854" cy="3881437"/>
          </a:xfrm>
        </p:spPr>
      </p:pic>
    </p:spTree>
    <p:extLst>
      <p:ext uri="{BB962C8B-B14F-4D97-AF65-F5344CB8AC3E}">
        <p14:creationId xmlns:p14="http://schemas.microsoft.com/office/powerpoint/2010/main" val="1151857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490793" cy="1512168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Дослідження культури Герта Гофстеде та його молодших колег і послідовників: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7" y="1988840"/>
            <a:ext cx="6654077" cy="4491502"/>
          </a:xfrm>
        </p:spPr>
      </p:pic>
    </p:spTree>
    <p:extLst>
      <p:ext uri="{BB962C8B-B14F-4D97-AF65-F5344CB8AC3E}">
        <p14:creationId xmlns:p14="http://schemas.microsoft.com/office/powerpoint/2010/main" val="254876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31967"/>
            <a:ext cx="2790182" cy="12545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6 вимірів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соцієтальної культури Гофстеде</a:t>
            </a: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56" y="1556792"/>
            <a:ext cx="4240485" cy="3744416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251520" y="2134010"/>
            <a:ext cx="3528392" cy="3085065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Останнім часом в методологію Гофстеде був доданий ще один вимір: потурання потребам проти готовності до обмежень. Він досить сильно корелює з правосвідомістю, екологічною культурою та іншими особливостями політичного, соціального й економічного життя народів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1115616" y="5517232"/>
            <a:ext cx="6831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Див.: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https://4squareviews.com/2012/12/19/six-sigma-green-belt-define-team-dynamics-and-hofstedes-cultural-dimensions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дуже гарний виклад - англійською, щоправда, мовою - змісту вимірів культури Гофстеде)</a:t>
            </a:r>
            <a:endParaRPr lang="uk-UA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81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466" y="116632"/>
            <a:ext cx="6348413" cy="936104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Дослідження культури за проектом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GLOBE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і Україна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026158"/>
            <a:ext cx="7307667" cy="5760640"/>
          </a:xfrm>
        </p:spPr>
        <p:txBody>
          <a:bodyPr/>
          <a:lstStyle/>
          <a:p>
            <a:r>
              <a:rPr lang="uk-UA" dirty="0"/>
              <a:t>На основі  досліджень проекту </a:t>
            </a:r>
            <a:r>
              <a:rPr lang="en-GB" dirty="0"/>
              <a:t>GLOBE </a:t>
            </a:r>
            <a:r>
              <a:rPr lang="uk-UA" dirty="0" smtClean="0"/>
              <a:t>складені карти поширення культур за окремими вимірами в країнах світу (один приклад - за великою й малою культури за дистанцією  влади – на наступному слайді)*.</a:t>
            </a:r>
          </a:p>
          <a:p>
            <a:r>
              <a:rPr lang="uk-UA" dirty="0" smtClean="0"/>
              <a:t>Україні на цих картах не пощастило</a:t>
            </a:r>
            <a:r>
              <a:rPr lang="uk-UA" dirty="0"/>
              <a:t>: за усіма ознаками </a:t>
            </a:r>
            <a:r>
              <a:rPr lang="uk-UA" dirty="0" smtClean="0"/>
              <a:t>вона потрапила </a:t>
            </a:r>
            <a:r>
              <a:rPr lang="uk-UA" dirty="0"/>
              <a:t>в ту саму категорію, що й </a:t>
            </a:r>
            <a:r>
              <a:rPr lang="uk-UA" dirty="0" smtClean="0"/>
              <a:t>Росія, </a:t>
            </a:r>
            <a:r>
              <a:rPr lang="uk-UA" dirty="0"/>
              <a:t>з чим категорично не можна погодитись. </a:t>
            </a:r>
            <a:endParaRPr lang="uk-UA" dirty="0" smtClean="0"/>
          </a:p>
          <a:p>
            <a:r>
              <a:rPr lang="uk-UA" dirty="0" smtClean="0"/>
              <a:t>Ця незгода підтверджується як соціологічними опитуваннями поза межами цього проекту, так (що найголовніше) і поведінкою українців у різних політичних і інших ситуаціях (схильність до революцій, неповага до влади та інше).</a:t>
            </a:r>
          </a:p>
          <a:p>
            <a:r>
              <a:rPr lang="uk-UA" dirty="0" smtClean="0"/>
              <a:t> Це не заперечує, однак, цінності методології Гофстеде й необхідності її глибшого опрацювання та застосування до України, особливо при вивченні культурних відмінностей між її регіонами. </a:t>
            </a:r>
          </a:p>
          <a:p>
            <a:r>
              <a:rPr lang="uk-UA" dirty="0" smtClean="0"/>
              <a:t>Про це моя англомовна доповідь, яку я додаю до матеріалі цієї лекції для тих, хто можливо побажає у майбутньому заглибитись у ці дослідження.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5005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7362311" cy="94719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Культури з малою й великою дистанцією влади на карті світу*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4" y="1268760"/>
            <a:ext cx="7359878" cy="5112567"/>
          </a:xfrm>
        </p:spPr>
      </p:pic>
    </p:spTree>
    <p:extLst>
      <p:ext uri="{BB962C8B-B14F-4D97-AF65-F5344CB8AC3E}">
        <p14:creationId xmlns:p14="http://schemas.microsoft.com/office/powerpoint/2010/main" val="1213939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62722"/>
            <a:ext cx="6347714" cy="529974"/>
          </a:xfrm>
        </p:spPr>
        <p:txBody>
          <a:bodyPr/>
          <a:lstStyle/>
          <a:p>
            <a:r>
              <a:rPr lang="en-US" sz="3200" b="1" i="1" noProof="1" smtClean="0">
                <a:solidFill>
                  <a:schemeClr val="accent2">
                    <a:lumMod val="75000"/>
                  </a:schemeClr>
                </a:solidFill>
              </a:rPr>
              <a:t>Ronald Franklin Inglehart</a:t>
            </a:r>
            <a:endParaRPr lang="en-US" sz="3200" b="1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3783457" y="2828246"/>
            <a:ext cx="3446189" cy="32989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Директор </a:t>
            </a:r>
            <a:r>
              <a:rPr lang="uk-UA" dirty="0"/>
              <a:t>Центру політичних досліджень при Інституті соціальних досліджень Університету </a:t>
            </a:r>
            <a:r>
              <a:rPr lang="uk-UA" dirty="0" smtClean="0"/>
              <a:t>штату Мічиган, </a:t>
            </a:r>
            <a:r>
              <a:rPr lang="uk-UA" dirty="0"/>
              <a:t>професор, координує міжнародний дослідницький проект «Світове обстеження цінностей» </a:t>
            </a:r>
            <a:r>
              <a:rPr lang="uk-UA" dirty="0" smtClean="0"/>
              <a:t>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World Values Survey</a:t>
            </a:r>
            <a:r>
              <a:rPr lang="uk-UA" dirty="0" smtClean="0"/>
              <a:t>). </a:t>
            </a:r>
          </a:p>
          <a:p>
            <a:r>
              <a:rPr lang="uk-UA" dirty="0" smtClean="0"/>
              <a:t>На фото Рональд </a:t>
            </a:r>
            <a:r>
              <a:rPr lang="uk-UA" dirty="0"/>
              <a:t>Інґлегарт читає лекцію на </a:t>
            </a:r>
            <a:r>
              <a:rPr lang="uk-UA" dirty="0">
                <a:solidFill>
                  <a:schemeClr val="tx1"/>
                </a:solidFill>
              </a:rPr>
              <a:t>факультеті соціології КНУ імені Тараса Шевченка, </a:t>
            </a:r>
            <a:r>
              <a:rPr lang="uk-UA" dirty="0"/>
              <a:t>21 квітня 2011 </a:t>
            </a:r>
            <a:r>
              <a:rPr lang="uk-UA" dirty="0" smtClean="0"/>
              <a:t>р.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7" y="2803087"/>
            <a:ext cx="3089275" cy="3324059"/>
          </a:xfrm>
        </p:spPr>
      </p:pic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23528" y="620688"/>
            <a:ext cx="73448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uk-UA" sz="2000" b="1" i="1" noProof="1" smtClean="0">
                <a:solidFill>
                  <a:schemeClr val="accent2">
                    <a:lumMod val="75000"/>
                  </a:schemeClr>
                </a:solidFill>
              </a:rPr>
              <a:t>- автор теорії трансформації традиційних цінностей у модерні, а затим - формування постматеріальних цінностей  у постіндутріальну епоху</a:t>
            </a:r>
            <a:r>
              <a:rPr lang="uk-UA" sz="2000" b="1" i="1" noProof="1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2000" b="1" i="1" noProof="1" smtClean="0">
                <a:solidFill>
                  <a:schemeClr val="accent2">
                    <a:lumMod val="75000"/>
                  </a:schemeClr>
                </a:solidFill>
              </a:rPr>
              <a:t>які є цінностями самореалізації; вони сприяють більшій залученості людей до політики та руйнують політичні ієрархії і пошанування владних інституцій</a:t>
            </a:r>
            <a:endParaRPr lang="en-US" sz="2000" b="1" noProof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64896" cy="100811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Культурна карта світу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323528" y="693374"/>
            <a:ext cx="7632848" cy="5903978"/>
          </a:xfrm>
        </p:spPr>
        <p:txBody>
          <a:bodyPr/>
          <a:lstStyle/>
          <a:p>
            <a:r>
              <a:rPr lang="uk-UA" sz="1700" dirty="0" smtClean="0"/>
              <a:t>Наступний слайд відображає поступовий перехід народів (в міру зростання їхнього рівня життя та освіченості) від традиційних цінностей, пов’язаних з релігійними віруваннями, до секулярно-раціональних (вертикальна вісь), </a:t>
            </a:r>
            <a:br>
              <a:rPr lang="uk-UA" sz="1700" dirty="0" smtClean="0"/>
            </a:br>
            <a:r>
              <a:rPr lang="uk-UA" sz="1700" dirty="0" smtClean="0"/>
              <a:t>і від матеріалістичних (або цінностей виживання) до пост-матеріалістичних цінностей самовираження (горизонтальна вісь). Цей процес у всій його складності та  багатоаспектності </a:t>
            </a:r>
            <a:r>
              <a:rPr lang="uk-UA" sz="1700" b="1" dirty="0">
                <a:solidFill>
                  <a:schemeClr val="accent2">
                    <a:lumMod val="75000"/>
                  </a:schemeClr>
                </a:solidFill>
              </a:rPr>
              <a:t>Р. </a:t>
            </a:r>
            <a:r>
              <a:rPr lang="uk-UA" sz="1700" b="1" dirty="0" smtClean="0">
                <a:solidFill>
                  <a:schemeClr val="accent2">
                    <a:lumMod val="75000"/>
                  </a:schemeClr>
                </a:solidFill>
              </a:rPr>
              <a:t>Інґлегарт і </a:t>
            </a:r>
            <a:r>
              <a:rPr lang="uk-UA" sz="1700" b="1" dirty="0">
                <a:solidFill>
                  <a:schemeClr val="accent2">
                    <a:lumMod val="75000"/>
                  </a:schemeClr>
                </a:solidFill>
              </a:rPr>
              <a:t>К. </a:t>
            </a:r>
            <a:r>
              <a:rPr lang="uk-UA" sz="1700" b="1" dirty="0" err="1" smtClean="0">
                <a:solidFill>
                  <a:schemeClr val="accent2">
                    <a:lumMod val="75000"/>
                  </a:schemeClr>
                </a:solidFill>
              </a:rPr>
              <a:t>Вельцель</a:t>
            </a:r>
            <a:r>
              <a:rPr lang="uk-UA" sz="1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700" dirty="0" smtClean="0"/>
              <a:t> описали в книзі  «Модернізація</a:t>
            </a:r>
            <a:r>
              <a:rPr lang="uk-UA" sz="1700" i="1" dirty="0" smtClean="0"/>
              <a:t>, </a:t>
            </a:r>
            <a:r>
              <a:rPr lang="uk-UA" sz="1700" dirty="0" smtClean="0"/>
              <a:t>культурні</a:t>
            </a:r>
            <a:r>
              <a:rPr lang="uk-UA" sz="1700" i="1" dirty="0" smtClean="0"/>
              <a:t> </a:t>
            </a:r>
            <a:r>
              <a:rPr lang="uk-UA" sz="1700" dirty="0" smtClean="0"/>
              <a:t>зміни</a:t>
            </a:r>
            <a:r>
              <a:rPr lang="uk-UA" sz="1700" i="1" dirty="0" smtClean="0"/>
              <a:t> </a:t>
            </a:r>
            <a:r>
              <a:rPr lang="uk-UA" sz="1700" dirty="0" smtClean="0"/>
              <a:t>і</a:t>
            </a:r>
            <a:r>
              <a:rPr lang="uk-UA" sz="1700" i="1" dirty="0" smtClean="0"/>
              <a:t> </a:t>
            </a:r>
            <a:r>
              <a:rPr lang="uk-UA" sz="1700" dirty="0" smtClean="0"/>
              <a:t>демократія</a:t>
            </a:r>
            <a:r>
              <a:rPr lang="uk-UA" sz="1700" i="1" dirty="0" smtClean="0"/>
              <a:t>. </a:t>
            </a:r>
            <a:r>
              <a:rPr lang="uk-UA" sz="1700" dirty="0" smtClean="0"/>
              <a:t>Послідовність</a:t>
            </a:r>
            <a:r>
              <a:rPr lang="uk-UA" sz="1700" i="1" dirty="0" smtClean="0"/>
              <a:t> </a:t>
            </a:r>
            <a:r>
              <a:rPr lang="uk-UA" sz="1700" dirty="0" smtClean="0"/>
              <a:t>людського</a:t>
            </a:r>
            <a:r>
              <a:rPr lang="uk-UA" sz="1700" i="1" dirty="0" smtClean="0"/>
              <a:t> </a:t>
            </a:r>
            <a:r>
              <a:rPr lang="uk-UA" sz="1700" dirty="0"/>
              <a:t>розвитку</a:t>
            </a:r>
            <a:r>
              <a:rPr lang="uk-UA" sz="1700" dirty="0" smtClean="0"/>
              <a:t>». Коротший виклад ідей проекту див. у статті Р. Інґлегарта «Культура </a:t>
            </a:r>
            <a:r>
              <a:rPr lang="uk-UA" sz="1700" dirty="0"/>
              <a:t>і </a:t>
            </a:r>
            <a:r>
              <a:rPr lang="uk-UA" sz="1700" dirty="0" smtClean="0"/>
              <a:t>демократія» (часопис «Ї», число 53. - Д</a:t>
            </a:r>
            <a:r>
              <a:rPr lang="uk-UA" sz="1700" u="sng" dirty="0" smtClean="0"/>
              <a:t>одана </a:t>
            </a:r>
            <a:r>
              <a:rPr lang="uk-UA" sz="1700" u="sng" dirty="0"/>
              <a:t>в навчальні </a:t>
            </a:r>
            <a:r>
              <a:rPr lang="uk-UA" sz="1700" u="sng" dirty="0" smtClean="0"/>
              <a:t>матеріали</a:t>
            </a:r>
            <a:r>
              <a:rPr lang="uk-UA" sz="1700" dirty="0" smtClean="0"/>
              <a:t> або: </a:t>
            </a:r>
            <a:r>
              <a:rPr lang="uk-UA" sz="1700" u="sng" dirty="0" smtClean="0">
                <a:hlinkClick r:id="rId3"/>
              </a:rPr>
              <a:t>http</a:t>
            </a:r>
            <a:r>
              <a:rPr lang="uk-UA" sz="1700" u="sng" dirty="0">
                <a:hlinkClick r:id="rId3"/>
              </a:rPr>
              <a:t>://</a:t>
            </a:r>
            <a:r>
              <a:rPr lang="uk-UA" sz="1700" u="sng" dirty="0" smtClean="0">
                <a:hlinkClick r:id="rId3"/>
              </a:rPr>
              <a:t>www.ji.lviv.ua/n53texts/inglehart.htm</a:t>
            </a:r>
            <a:r>
              <a:rPr lang="uk-UA" sz="1700" u="sng" dirty="0" smtClean="0"/>
              <a:t>;</a:t>
            </a:r>
          </a:p>
          <a:p>
            <a:r>
              <a:rPr lang="uk-UA" sz="1700" u="sng" dirty="0" smtClean="0"/>
              <a:t> </a:t>
            </a:r>
            <a:r>
              <a:rPr lang="uk-UA" sz="1700" dirty="0" smtClean="0"/>
              <a:t>Про даний проект і теоретичні висновки з нього та можливості його застосування до України можна також почитати у статті </a:t>
            </a:r>
            <a:r>
              <a:rPr lang="uk-UA" dirty="0" err="1" smtClean="0"/>
              <a:t>Пивоварової</a:t>
            </a:r>
            <a:r>
              <a:rPr lang="uk-UA" dirty="0" smtClean="0"/>
              <a:t> та </a:t>
            </a:r>
            <a:r>
              <a:rPr lang="uk-UA" dirty="0" err="1" smtClean="0"/>
              <a:t>Хляпатури</a:t>
            </a:r>
            <a:r>
              <a:rPr lang="uk-UA" dirty="0" smtClean="0"/>
              <a:t>  та </a:t>
            </a:r>
            <a:r>
              <a:rPr lang="uk-UA" sz="1700" dirty="0" smtClean="0"/>
              <a:t>рекомендованих </a:t>
            </a:r>
            <a:r>
              <a:rPr lang="uk-UA" sz="1700" dirty="0"/>
              <a:t>публіцистичних статтях історика Ярослава </a:t>
            </a:r>
            <a:r>
              <a:rPr lang="uk-UA" sz="1700" dirty="0" smtClean="0"/>
              <a:t>Грицака, а також – коротко - в тексті лекції 8 (ч.1) та статті </a:t>
            </a:r>
            <a:r>
              <a:rPr lang="uk-UA" sz="1700" dirty="0"/>
              <a:t>Колодій А.Ф. </a:t>
            </a:r>
            <a:r>
              <a:rPr lang="uk-UA" sz="1700" dirty="0" smtClean="0"/>
              <a:t>«</a:t>
            </a:r>
            <a:r>
              <a:rPr lang="uk-UA" sz="1700" dirty="0"/>
              <a:t>Предметне поле політології у ХХІ ст</a:t>
            </a:r>
            <a:r>
              <a:rPr lang="uk-UA" sz="1700" dirty="0" smtClean="0"/>
              <a:t>.» (див. список літератури). </a:t>
            </a:r>
          </a:p>
          <a:p>
            <a:r>
              <a:rPr lang="uk-UA" sz="1700" dirty="0" smtClean="0"/>
              <a:t>Ці рекомендації роблю, зокрема, для тих студентів, які зверталися (до карантину) щодо консультації з питань цінностей. Читайте і запитуйте, якщо виникне така потреба.</a:t>
            </a:r>
          </a:p>
        </p:txBody>
      </p:sp>
    </p:spTree>
    <p:extLst>
      <p:ext uri="{BB962C8B-B14F-4D97-AF65-F5344CB8AC3E}">
        <p14:creationId xmlns:p14="http://schemas.microsoft.com/office/powerpoint/2010/main" val="339851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30752" cy="1512168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Питання лекції 8. </a:t>
            </a: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</a:rPr>
              <a:t>Політична культура та ідеологія як чинники політичного процесу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700808"/>
            <a:ext cx="7344816" cy="482453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 </a:t>
            </a:r>
            <a:r>
              <a:rPr lang="uk-UA" dirty="0"/>
              <a:t>Поняття політичної </a:t>
            </a:r>
            <a:r>
              <a:rPr lang="uk-UA" dirty="0" smtClean="0"/>
              <a:t>культури та її компоненти 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2. Класична типологія політичних культур Г</a:t>
            </a:r>
            <a:r>
              <a:rPr lang="uk-UA" dirty="0"/>
              <a:t>. </a:t>
            </a:r>
            <a:r>
              <a:rPr lang="uk-UA" dirty="0" smtClean="0"/>
              <a:t>Алмонда </a:t>
            </a:r>
            <a:r>
              <a:rPr lang="uk-UA" dirty="0"/>
              <a:t>і С. </a:t>
            </a:r>
            <a:r>
              <a:rPr lang="uk-UA" dirty="0" smtClean="0"/>
              <a:t>Верби. Концепція </a:t>
            </a:r>
            <a:r>
              <a:rPr lang="uk-UA" dirty="0"/>
              <a:t>"громадянської культури".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3. Соцієтальна культура як основа політичних цінностей і поведінки. Крос-національні дослідження культур та цінностей Ґ. Гофстеде та Р. Інґлегарта.</a:t>
            </a:r>
          </a:p>
          <a:p>
            <a:pPr marL="0" indent="0">
              <a:buNone/>
            </a:pPr>
            <a:r>
              <a:rPr lang="uk-UA" dirty="0" smtClean="0"/>
              <a:t>4. Поняття ідеології. Джерела та умови формування ідеологічних систем.</a:t>
            </a:r>
          </a:p>
          <a:p>
            <a:pPr marL="0" indent="0">
              <a:buNone/>
            </a:pPr>
            <a:r>
              <a:rPr lang="uk-UA" dirty="0" smtClean="0"/>
              <a:t>5. Ідеологічний «компас»: найвпливовіші ідеології сучасності:</a:t>
            </a:r>
          </a:p>
          <a:p>
            <a:pPr lvl="1">
              <a:spcBef>
                <a:spcPts val="400"/>
              </a:spcBef>
            </a:pPr>
            <a:r>
              <a:rPr lang="uk-UA" dirty="0" smtClean="0"/>
              <a:t>лібералізм</a:t>
            </a:r>
          </a:p>
          <a:p>
            <a:pPr lvl="1">
              <a:spcBef>
                <a:spcPts val="400"/>
              </a:spcBef>
            </a:pPr>
            <a:r>
              <a:rPr lang="uk-UA" dirty="0" smtClean="0"/>
              <a:t>консерватизм,</a:t>
            </a:r>
          </a:p>
          <a:p>
            <a:pPr lvl="1">
              <a:spcBef>
                <a:spcPts val="400"/>
              </a:spcBef>
            </a:pPr>
            <a:r>
              <a:rPr lang="uk-UA" dirty="0"/>
              <a:t>лібертаризм,</a:t>
            </a:r>
          </a:p>
          <a:p>
            <a:pPr lvl="1">
              <a:spcBef>
                <a:spcPts val="400"/>
              </a:spcBef>
            </a:pPr>
            <a:r>
              <a:rPr lang="uk-UA" dirty="0" smtClean="0"/>
              <a:t>соціалізм,</a:t>
            </a:r>
          </a:p>
          <a:p>
            <a:pPr lvl="1">
              <a:spcBef>
                <a:spcPts val="400"/>
              </a:spcBef>
            </a:pPr>
            <a:r>
              <a:rPr lang="uk-UA" dirty="0" smtClean="0"/>
              <a:t>націоналізм 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9184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239"/>
            <a:ext cx="7632848" cy="1512167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Географічні ареали поширення модерних і постмодерних цінностей (виживання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самореалізаці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), 2011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213"/>
            <a:ext cx="6310530" cy="4968875"/>
          </a:xfrm>
        </p:spPr>
      </p:pic>
    </p:spTree>
    <p:extLst>
      <p:ext uri="{BB962C8B-B14F-4D97-AF65-F5344CB8AC3E}">
        <p14:creationId xmlns:p14="http://schemas.microsoft.com/office/powerpoint/2010/main" val="2419049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32848" cy="1296144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Ярослав Грицак про зміну цінностей у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ХХ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і ХХІ ст. 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412776"/>
            <a:ext cx="7274768" cy="5256584"/>
          </a:xfrm>
        </p:spPr>
        <p:txBody>
          <a:bodyPr/>
          <a:lstStyle/>
          <a:p>
            <a:r>
              <a:rPr lang="uk-UA" dirty="0" smtClean="0"/>
              <a:t>(теоретична заувага проф. Грицака щодо розташування культур на осі координат:</a:t>
            </a:r>
            <a:r>
              <a:rPr lang="uk-UA" dirty="0" smtClean="0">
                <a:sym typeface="Wingdings" panose="05000000000000000000" pitchFamily="2" charset="2"/>
              </a:rPr>
              <a:t>)</a:t>
            </a:r>
          </a:p>
          <a:p>
            <a:r>
              <a:rPr lang="uk-UA" dirty="0" smtClean="0"/>
              <a:t>«…рух </a:t>
            </a:r>
            <a:r>
              <a:rPr lang="uk-UA" dirty="0"/>
              <a:t>за вертикаллю і за горизонталлю не є одночасними й однаково важливими для виміру потенціалу тої чи іншої країни. Рух від традиційних до секулярних цінностей (рух за вертикаллю) відбувався протягом більшості ХХ ст., у добу індустріалізації, коли значна або ж більшість мешканців перебралася до міст і, разом із тим, перебирала новий стиль життя і звички. На загал цей рух вів до зростання до добробуту і демократизації, але він час до часу давав </a:t>
            </a:r>
            <a:r>
              <a:rPr lang="uk-UA" dirty="0" err="1"/>
              <a:t>збої</a:t>
            </a:r>
            <a:r>
              <a:rPr lang="uk-UA" dirty="0"/>
              <a:t> – прикладом чого є сталінський СРСР чи гітлерівська Німеччина. Натомість горизонтальний рух від цінностей виживання до самовираження властивий головним чином для постіндустріальної доби, котра почалася у 1970-1980-х роках і триває досі. Цей рух є набагато важливішим для розуміння того, куди рухається країна – і поки що він не давав таких збоїв, як це було властиво для вертикального </a:t>
            </a:r>
            <a:r>
              <a:rPr lang="uk-UA" dirty="0" smtClean="0"/>
              <a:t>руху».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(</a:t>
            </a:r>
            <a:r>
              <a:rPr lang="uk-UA" dirty="0" err="1" smtClean="0"/>
              <a:t>Я.Грицак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5203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16824" cy="1224136"/>
          </a:xfrm>
        </p:spPr>
        <p:txBody>
          <a:bodyPr/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Ярослав Грицак про рух України до постмодерних цінностей 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484784"/>
            <a:ext cx="7346776" cy="5256584"/>
          </a:xfrm>
        </p:spPr>
        <p:txBody>
          <a:bodyPr/>
          <a:lstStyle/>
          <a:p>
            <a:r>
              <a:rPr lang="uk-UA" dirty="0" smtClean="0"/>
              <a:t>… Євромайдан </a:t>
            </a:r>
            <a:r>
              <a:rPr lang="uk-UA" dirty="0"/>
              <a:t>був пов'язаний із дальшим рухом у бік до цінностей самовираження. Недаремно його називають ціннісною революцією чи Революцією гідності, котра </a:t>
            </a:r>
            <a:r>
              <a:rPr lang="uk-UA" dirty="0" smtClean="0"/>
              <a:t>(гідність) є </a:t>
            </a:r>
            <a:r>
              <a:rPr lang="uk-UA" dirty="0"/>
              <a:t>центральною для самовираження. Дослідження, які були проведені в час Євромайдану, це припущення підтвердили: ті, що стояли на </a:t>
            </a:r>
            <a:r>
              <a:rPr lang="uk-UA" dirty="0" err="1"/>
              <a:t>Євромайдані</a:t>
            </a:r>
            <a:r>
              <a:rPr lang="uk-UA" dirty="0"/>
              <a:t>, часом </a:t>
            </a:r>
            <a:r>
              <a:rPr lang="uk-UA" u="sng" dirty="0">
                <a:hlinkClick r:id="rId3"/>
              </a:rPr>
              <a:t>на смерть</a:t>
            </a:r>
            <a:r>
              <a:rPr lang="uk-UA" dirty="0"/>
              <a:t>, дійсно показували інший набір цінностей, аніж більшість </a:t>
            </a:r>
            <a:r>
              <a:rPr lang="uk-UA" dirty="0" smtClean="0"/>
              <a:t>українського </a:t>
            </a:r>
            <a:r>
              <a:rPr lang="uk-UA" dirty="0"/>
              <a:t>населення. </a:t>
            </a:r>
            <a:endParaRPr lang="uk-UA" dirty="0" smtClean="0"/>
          </a:p>
          <a:p>
            <a:r>
              <a:rPr lang="uk-UA" dirty="0" smtClean="0"/>
              <a:t>З </a:t>
            </a:r>
            <a:r>
              <a:rPr lang="uk-UA" dirty="0"/>
              <a:t>іншого боку, війна, що послідувала за Євромайданом, неминуче мала посилити цінності виживання, зокрема – прагнення до безпеки. Важливо було вияснити, котра з цих двох взаємовиключних тенденцій перемагає у загальному балансі</a:t>
            </a:r>
            <a:r>
              <a:rPr lang="uk-UA" dirty="0" smtClean="0"/>
              <a:t>. Соціологічне </a:t>
            </a:r>
            <a:r>
              <a:rPr lang="uk-UA" dirty="0"/>
              <a:t>опитування СОЦІС показало, що перемагає перша тенденція – тобто в Україні зберігається рух у напрямку до самовираження. Іншими словами: суспільна атмосфера щодо проведення реформ назагал залишається сприятливою </a:t>
            </a:r>
            <a:r>
              <a:rPr lang="uk-UA" dirty="0" smtClean="0"/>
              <a:t>(далі у статті наводяться фактичний матеріал з цього дослідження)*  </a:t>
            </a:r>
            <a:r>
              <a:rPr lang="en-US" dirty="0" smtClean="0"/>
              <a:t>[</a:t>
            </a:r>
            <a:r>
              <a:rPr lang="uk-UA" dirty="0" smtClean="0"/>
              <a:t>Так було одразу після революції</a:t>
            </a:r>
            <a:r>
              <a:rPr lang="en-US" dirty="0" smtClean="0"/>
              <a:t>]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1847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7776864" cy="1080120"/>
          </a:xfrm>
        </p:spPr>
        <p:txBody>
          <a:bodyPr>
            <a:normAutofit/>
          </a:bodyPr>
          <a:lstStyle/>
          <a:p>
            <a:pPr algn="ctr"/>
            <a:r>
              <a:rPr lang="uk-UA" altLang="ja-JP" sz="3200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Модерні та постмодерні цінності в сучасній Україні (за Грицаком) </a:t>
            </a:r>
            <a:endParaRPr lang="uk-UA" alt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053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234717"/>
            <a:ext cx="6120680" cy="5458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6588125" y="630872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tx2"/>
                </a:solidFill>
                <a:ea typeface="ＭＳ Ｐゴシック" panose="020B0600070205080204" pitchFamily="34" charset="-128"/>
              </a:rPr>
              <a:t>by Yaroslav Hrytsak</a:t>
            </a:r>
            <a:endParaRPr lang="uk-UA" altLang="uk-UA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27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4970512" cy="73116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Політична ідеологія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836712"/>
            <a:ext cx="6480720" cy="568863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Окрім спонтанно сформованих та підсвідомо використовуваних цінностей, які обумовлюють відмінності </a:t>
            </a:r>
            <a:r>
              <a:rPr lang="uk-UA" dirty="0"/>
              <a:t>і </a:t>
            </a:r>
            <a:r>
              <a:rPr lang="uk-UA" dirty="0" smtClean="0"/>
              <a:t>наповнюють змістом різні культури, </a:t>
            </a:r>
            <a:br>
              <a:rPr lang="uk-UA" dirty="0" smtClean="0"/>
            </a:br>
            <a:r>
              <a:rPr lang="uk-UA" dirty="0" smtClean="0"/>
              <a:t>є ще цінності іншого роду – ті, на яких базуються ідеології:  свідомо, цілеспрямовано сформовані теоретичні конструкції, створені інтелектуалами, підтримувані певними політичними суб’єктами (лідерами, партіями, </a:t>
            </a:r>
            <a:r>
              <a:rPr lang="uk-UA" dirty="0"/>
              <a:t>суспільними </a:t>
            </a:r>
            <a:r>
              <a:rPr lang="uk-UA" dirty="0" smtClean="0"/>
              <a:t>групами, панівними елітами), інтересам і світобаченню яких ці конструкції відповідають.</a:t>
            </a:r>
          </a:p>
          <a:p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Ідеологія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— це теоретично узагальнена система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поглядів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і переконань стосовно суспільства, в якій тео­ре­тичне та емпіричне знання переплі­тається з віру­ваннями і ціннісними орієнтаціями.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6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 процес формування ідеологій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342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64807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Центральні ідеї найбільш поширених ідеологій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537187"/>
              </p:ext>
            </p:extLst>
          </p:nvPr>
        </p:nvGraphicFramePr>
        <p:xfrm>
          <a:off x="395536" y="681336"/>
          <a:ext cx="7488832" cy="617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878">
                  <a:extLst>
                    <a:ext uri="{9D8B030D-6E8A-4147-A177-3AD203B41FA5}">
                      <a16:colId xmlns:a16="http://schemas.microsoft.com/office/drawing/2014/main" val="807016466"/>
                    </a:ext>
                  </a:extLst>
                </a:gridCol>
                <a:gridCol w="3453954">
                  <a:extLst>
                    <a:ext uri="{9D8B030D-6E8A-4147-A177-3AD203B41FA5}">
                      <a16:colId xmlns:a16="http://schemas.microsoft.com/office/drawing/2014/main" val="2832987623"/>
                    </a:ext>
                  </a:extLst>
                </a:gridCol>
              </a:tblGrid>
              <a:tr h="6113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Стрижневі ідеї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Ідеології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685305"/>
                  </a:ext>
                </a:extLst>
              </a:tr>
              <a:tr h="654239">
                <a:tc>
                  <a:txBody>
                    <a:bodyPr/>
                    <a:lstStyle/>
                    <a:p>
                      <a:r>
                        <a:rPr lang="uk-UA" dirty="0" smtClean="0"/>
                        <a:t>Свобода і права особи – понад усе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лібералізм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412024"/>
                  </a:ext>
                </a:extLst>
              </a:tr>
              <a:tr h="654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Збереження традиційних інституцій і цінностей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консерватизм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00150"/>
                  </a:ext>
                </a:extLst>
              </a:tr>
              <a:tr h="654239">
                <a:tc>
                  <a:txBody>
                    <a:bodyPr/>
                    <a:lstStyle/>
                    <a:p>
                      <a:r>
                        <a:rPr lang="uk-UA" dirty="0" smtClean="0"/>
                        <a:t>Національні інтереси – понад усе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націоналізм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781107"/>
                  </a:ext>
                </a:extLst>
              </a:tr>
              <a:tr h="654239">
                <a:tc>
                  <a:txBody>
                    <a:bodyPr/>
                    <a:lstStyle/>
                    <a:p>
                      <a:r>
                        <a:rPr lang="uk-UA" dirty="0" smtClean="0"/>
                        <a:t>Вирішення «соціального питання»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соціалізм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06659"/>
                  </a:ext>
                </a:extLst>
              </a:tr>
              <a:tr h="727132">
                <a:tc>
                  <a:txBody>
                    <a:bodyPr/>
                    <a:lstStyle/>
                    <a:p>
                      <a:r>
                        <a:rPr lang="uk-UA" dirty="0" smtClean="0"/>
                        <a:t>Комунітарна організація суспільства без приватної власності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комунізм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085503"/>
                  </a:ext>
                </a:extLst>
              </a:tr>
              <a:tr h="550198">
                <a:tc>
                  <a:txBody>
                    <a:bodyPr/>
                    <a:lstStyle/>
                    <a:p>
                      <a:r>
                        <a:rPr lang="uk-UA" dirty="0" smtClean="0"/>
                        <a:t>Захист довкілля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енвайронменталізм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046194"/>
                  </a:ext>
                </a:extLst>
              </a:tr>
              <a:tr h="513859">
                <a:tc>
                  <a:txBody>
                    <a:bodyPr/>
                    <a:lstStyle/>
                    <a:p>
                      <a:r>
                        <a:rPr lang="uk-UA" dirty="0" smtClean="0"/>
                        <a:t>Захист прав жінок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фемінізм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338244"/>
                  </a:ext>
                </a:extLst>
              </a:tr>
              <a:tr h="891338">
                <a:tc>
                  <a:txBody>
                    <a:bodyPr/>
                    <a:lstStyle/>
                    <a:p>
                      <a:r>
                        <a:rPr lang="uk-UA" dirty="0" smtClean="0"/>
                        <a:t>Повернення до необмеженої свободи підприємництва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Лібертаризм </a:t>
                      </a:r>
                    </a:p>
                    <a:p>
                      <a:r>
                        <a:rPr lang="uk-UA" dirty="0" smtClean="0"/>
                        <a:t>(інша назва: неолібералізм)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2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447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04856" cy="132080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Взаємодія ідей та інтересів у процесі виникнення ідеологій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375188" cy="4248472"/>
          </a:xfrm>
        </p:spPr>
      </p:pic>
    </p:spTree>
    <p:extLst>
      <p:ext uri="{BB962C8B-B14F-4D97-AF65-F5344CB8AC3E}">
        <p14:creationId xmlns:p14="http://schemas.microsoft.com/office/powerpoint/2010/main" val="2421916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615" y="0"/>
            <a:ext cx="6348413" cy="1008112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Поширення ідеологій і їх співвідношення з інтересами</a:t>
            </a:r>
            <a:b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13626"/>
            <a:ext cx="7704856" cy="5727741"/>
          </a:xfrm>
        </p:spPr>
        <p:txBody>
          <a:bodyPr/>
          <a:lstStyle/>
          <a:p>
            <a:r>
              <a:rPr lang="uk-UA" dirty="0"/>
              <a:t>Засобами просвіти, інформації та пропаганди, а в недемократичних режимах – і державного примусу ідеї та цінності спускаються «в маси», їх починають поділяти значні групи населення, особливо ті, інтересам яких найбільше відповідає головна ідея тієї чи іншої ідеології.</a:t>
            </a:r>
          </a:p>
          <a:p>
            <a:r>
              <a:rPr lang="uk-UA" dirty="0"/>
              <a:t>Соціально незахищеним верствам близькі і легко засвоюються ідеї соціалізму, заможнішим верствам – ліберальні ідеї, групам з усталеним способом життя, який вони не бажають міняти – консерватизм і </a:t>
            </a:r>
            <a:r>
              <a:rPr lang="uk-UA" dirty="0" smtClean="0"/>
              <a:t>т. д.  </a:t>
            </a:r>
            <a:endParaRPr lang="uk-UA" dirty="0"/>
          </a:p>
          <a:p>
            <a:r>
              <a:rPr lang="uk-UA" dirty="0"/>
              <a:t>Однак концепція класової суті ідеологій, які начебто завжди жорстко прив’язані і обслуговують інтереси якогось одного класу </a:t>
            </a:r>
            <a:r>
              <a:rPr lang="uk-UA" dirty="0" smtClean="0"/>
              <a:t>(так вважали марксисти) зараз </a:t>
            </a:r>
            <a:r>
              <a:rPr lang="uk-UA" dirty="0"/>
              <a:t>не вважається обґрунтованою. </a:t>
            </a:r>
            <a:endParaRPr lang="uk-UA" dirty="0" smtClean="0"/>
          </a:p>
          <a:p>
            <a:r>
              <a:rPr lang="uk-UA" dirty="0"/>
              <a:t>Ідеології гнучкіші, бо </a:t>
            </a:r>
            <a:r>
              <a:rPr lang="uk-UA" dirty="0" smtClean="0"/>
              <a:t>є результатом інтелектуальної </a:t>
            </a:r>
            <a:r>
              <a:rPr lang="uk-UA" dirty="0"/>
              <a:t>творчості мислителів, які часто керувалися вищими спонуками, дбаючи про благо всього </a:t>
            </a:r>
            <a:r>
              <a:rPr lang="uk-UA" dirty="0" smtClean="0"/>
              <a:t>суспільства та шукаючи </a:t>
            </a:r>
            <a:r>
              <a:rPr lang="uk-UA" dirty="0"/>
              <a:t>універсальних способів </a:t>
            </a:r>
            <a:r>
              <a:rPr lang="uk-UA" dirty="0" smtClean="0"/>
              <a:t>його покращення. Сприйняття чи несприйняття ідеологій також пов’язане не лише з соціальним становищем, а й зі світоглядом, інтелектуальним розвитком, освітою та іншими характеристиками особи. Та й поділ на класи перестав бути жорстким ще в ХХ ст.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3229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6133"/>
            <a:ext cx="6626696" cy="731168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Рівні функціонування ідеологій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836712"/>
            <a:ext cx="7562800" cy="5832648"/>
          </a:xfrm>
        </p:spPr>
        <p:txBody>
          <a:bodyPr/>
          <a:lstStyle/>
          <a:p>
            <a:r>
              <a:rPr lang="uk-UA" dirty="0"/>
              <a:t>Сформована теорія може переходити на рівень </a:t>
            </a:r>
            <a:r>
              <a:rPr lang="uk-UA" i="1" dirty="0"/>
              <a:t>соціальної філософії</a:t>
            </a:r>
            <a:r>
              <a:rPr lang="uk-UA" dirty="0"/>
              <a:t>, якщо вона сполучається з інтелектуаль­но-духовними надбаннями попередніх поколінь даного народу чи даної цивілізації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Або </a:t>
            </a:r>
            <a:r>
              <a:rPr lang="uk-UA" dirty="0"/>
              <a:t>ж вона використовується як </a:t>
            </a:r>
            <a:r>
              <a:rPr lang="uk-UA" i="1" dirty="0"/>
              <a:t>полі­тич­­на доктрина</a:t>
            </a:r>
            <a:r>
              <a:rPr lang="uk-UA" dirty="0"/>
              <a:t> певної групи, класу, </a:t>
            </a:r>
            <a:r>
              <a:rPr lang="uk-UA" dirty="0" smtClean="0"/>
              <a:t>партії, якщо </a:t>
            </a:r>
            <a:r>
              <a:rPr lang="uk-UA" dirty="0"/>
              <a:t>концентрує увагу на їхніх групових інте­ресах та на цінностях, що безпосередньо з цих інтересів випливають. </a:t>
            </a:r>
            <a:endParaRPr lang="uk-UA" dirty="0" smtClean="0"/>
          </a:p>
          <a:p>
            <a:r>
              <a:rPr lang="uk-UA" dirty="0" smtClean="0"/>
              <a:t>Н­арешті</a:t>
            </a:r>
            <a:r>
              <a:rPr lang="uk-UA" dirty="0"/>
              <a:t>, вона може бути </a:t>
            </a:r>
            <a:r>
              <a:rPr lang="uk-UA" i="1" dirty="0"/>
              <a:t>втіленою в певні суспільні інститути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Не лише колишні </a:t>
            </a:r>
            <a:r>
              <a:rPr lang="uk-UA" dirty="0"/>
              <a:t>комуністич­ні суспільства будувалися згідно ідеологічних </a:t>
            </a:r>
            <a:r>
              <a:rPr lang="uk-UA" dirty="0" smtClean="0"/>
              <a:t>схем. Амери­канська </a:t>
            </a:r>
            <a:r>
              <a:rPr lang="uk-UA" dirty="0"/>
              <a:t>конституція, так само як і політичні інститути інших демократичних держав є втіленням ідей лібералізму, </a:t>
            </a:r>
            <a:r>
              <a:rPr lang="uk-UA" dirty="0" smtClean="0"/>
              <a:t>доповнених у деяких із них інститутами, що сформувалися на основі соціал-демократичних цінностей.</a:t>
            </a:r>
          </a:p>
          <a:p>
            <a:r>
              <a:rPr lang="uk-UA" dirty="0" smtClean="0"/>
              <a:t> </a:t>
            </a:r>
            <a:r>
              <a:rPr lang="uk-UA" dirty="0"/>
              <a:t>Різниця </a:t>
            </a:r>
            <a:r>
              <a:rPr lang="uk-UA" dirty="0" smtClean="0"/>
              <a:t>у втіленні ідеологій - у </a:t>
            </a:r>
            <a:r>
              <a:rPr lang="uk-UA" dirty="0"/>
              <a:t>тому, що комуністична ідеологія нав’язувалась суспільству силою, через терор і насильство, у той час як ліберальні та соціал-демократичні  ідеології здобули перемогу на основі змагальності і консенсусу.</a:t>
            </a:r>
          </a:p>
        </p:txBody>
      </p:sp>
    </p:spTree>
    <p:extLst>
      <p:ext uri="{BB962C8B-B14F-4D97-AF65-F5344CB8AC3E}">
        <p14:creationId xmlns:p14="http://schemas.microsoft.com/office/powerpoint/2010/main" val="79975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6347714" cy="576064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Ключові терміни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95536" y="672418"/>
            <a:ext cx="3697709" cy="597666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політична </a:t>
            </a:r>
            <a:r>
              <a:rPr lang="uk-UA" dirty="0"/>
              <a:t>культура,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соцієтальна </a:t>
            </a:r>
            <a:r>
              <a:rPr lang="uk-UA" dirty="0"/>
              <a:t>культура,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«</a:t>
            </a:r>
            <a:r>
              <a:rPr lang="uk-UA" dirty="0"/>
              <a:t>чисті типи» політичної культури,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парафіяльна </a:t>
            </a:r>
            <a:r>
              <a:rPr lang="uk-UA" dirty="0"/>
              <a:t>культура,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підданська </a:t>
            </a:r>
            <a:r>
              <a:rPr lang="uk-UA" dirty="0"/>
              <a:t>культура,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активістська </a:t>
            </a:r>
            <a:r>
              <a:rPr lang="uk-UA" dirty="0"/>
              <a:t>культура,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громадянська </a:t>
            </a:r>
            <a:r>
              <a:rPr lang="uk-UA" dirty="0"/>
              <a:t>культура,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конгруентність </a:t>
            </a:r>
            <a:r>
              <a:rPr lang="uk-UA" dirty="0"/>
              <a:t>культури і структури, 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культура </a:t>
            </a:r>
            <a:r>
              <a:rPr lang="uk-UA" dirty="0"/>
              <a:t>громадянськості,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/>
              <a:t>культура залежності</a:t>
            </a:r>
            <a:r>
              <a:rPr lang="uk-UA" dirty="0" smtClean="0"/>
              <a:t>,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патерналізм,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Індивідуалізм, 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типологія </a:t>
            </a:r>
            <a:r>
              <a:rPr lang="uk-UA" dirty="0"/>
              <a:t>соцієтальних культур Гірта Гофстеде, </a:t>
            </a:r>
            <a:endParaRPr lang="uk-UA" dirty="0" smtClean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цінності виживання, 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uk-UA" dirty="0" smtClean="0"/>
              <a:t>цінності самореалізації,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427984" y="764704"/>
            <a:ext cx="3088110" cy="58326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ідеологія</a:t>
            </a:r>
          </a:p>
          <a:p>
            <a:r>
              <a:rPr lang="uk-UA" dirty="0" smtClean="0"/>
              <a:t>джерела ідеологій</a:t>
            </a:r>
          </a:p>
          <a:p>
            <a:r>
              <a:rPr lang="uk-UA" dirty="0" smtClean="0"/>
              <a:t>ідеологічна доктрина</a:t>
            </a:r>
          </a:p>
          <a:p>
            <a:r>
              <a:rPr lang="uk-UA" dirty="0" smtClean="0"/>
              <a:t>лібералізм, </a:t>
            </a:r>
          </a:p>
          <a:p>
            <a:r>
              <a:rPr lang="uk-UA" dirty="0" smtClean="0"/>
              <a:t>консерватизм,</a:t>
            </a:r>
          </a:p>
          <a:p>
            <a:r>
              <a:rPr lang="uk-UA" dirty="0" smtClean="0"/>
              <a:t>лібертаризм, </a:t>
            </a:r>
          </a:p>
          <a:p>
            <a:r>
              <a:rPr lang="uk-UA" dirty="0"/>
              <a:t>соціалізм, </a:t>
            </a:r>
            <a:endParaRPr lang="uk-UA" dirty="0" smtClean="0"/>
          </a:p>
          <a:p>
            <a:r>
              <a:rPr lang="uk-UA" dirty="0" smtClean="0"/>
              <a:t>комунізм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соціал-демократія</a:t>
            </a:r>
            <a:r>
              <a:rPr lang="ru-RU" dirty="0"/>
              <a:t>,</a:t>
            </a:r>
            <a:endParaRPr lang="uk-UA" dirty="0"/>
          </a:p>
          <a:p>
            <a:r>
              <a:rPr lang="uk-UA" dirty="0" smtClean="0"/>
              <a:t>націоналізм, </a:t>
            </a:r>
          </a:p>
          <a:p>
            <a:r>
              <a:rPr lang="uk-UA" dirty="0" smtClean="0"/>
              <a:t>національна демократія, </a:t>
            </a:r>
          </a:p>
          <a:p>
            <a:r>
              <a:rPr lang="uk-UA" dirty="0" smtClean="0"/>
              <a:t>фашизм, </a:t>
            </a:r>
          </a:p>
          <a:p>
            <a:r>
              <a:rPr lang="uk-UA" dirty="0" smtClean="0"/>
              <a:t>ісламізм, </a:t>
            </a:r>
          </a:p>
          <a:p>
            <a:r>
              <a:rPr lang="uk-UA" dirty="0" smtClean="0"/>
              <a:t>фемінізм, </a:t>
            </a:r>
          </a:p>
          <a:p>
            <a:r>
              <a:rPr lang="uk-UA" dirty="0" smtClean="0"/>
              <a:t>енвайронменталізм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8473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82680" cy="80317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Рівні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функціонування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ідеологій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991816"/>
            <a:ext cx="6986736" cy="5461520"/>
          </a:xfrm>
        </p:spPr>
        <p:txBody>
          <a:bodyPr/>
          <a:lstStyle/>
          <a:p>
            <a:r>
              <a:rPr lang="uk-UA" sz="2000" i="1" dirty="0" smtClean="0"/>
              <a:t>Теоретико-концептуальний</a:t>
            </a:r>
            <a:r>
              <a:rPr lang="uk-UA" sz="2000" dirty="0"/>
              <a:t>, на якому формулюються основні </a:t>
            </a:r>
            <a:r>
              <a:rPr lang="uk-UA" sz="2000" dirty="0" smtClean="0"/>
              <a:t>положення щодо напряму розвитку суспільства, вдосконалення його інститутів тощо, які відповідають інтересам та цінностям певних суспільних груп, класів, націй, спільнот.</a:t>
            </a:r>
            <a:endParaRPr lang="uk-UA" sz="2000" dirty="0"/>
          </a:p>
          <a:p>
            <a:r>
              <a:rPr lang="uk-UA" sz="2000" i="1" dirty="0" smtClean="0"/>
              <a:t>Програмно-політичний</a:t>
            </a:r>
            <a:r>
              <a:rPr lang="uk-UA" sz="2000" dirty="0"/>
              <a:t>, на якому соціально-філософські принципи та ідеали переводяться в програми, гасла та вимоги політичної еліти, </a:t>
            </a:r>
            <a:r>
              <a:rPr lang="uk-UA" sz="2000" dirty="0" smtClean="0"/>
              <a:t>які </a:t>
            </a:r>
            <a:r>
              <a:rPr lang="uk-UA" sz="2000" dirty="0"/>
              <a:t>стимулюють політичну активність мас і складають ідейну основу </a:t>
            </a:r>
            <a:r>
              <a:rPr lang="uk-UA" sz="2000" dirty="0" smtClean="0"/>
              <a:t>для.</a:t>
            </a:r>
          </a:p>
          <a:p>
            <a:r>
              <a:rPr lang="uk-UA" sz="2000" i="1" dirty="0" smtClean="0"/>
              <a:t>Актуалізований рівень </a:t>
            </a:r>
            <a:r>
              <a:rPr lang="uk-UA" sz="2000" dirty="0" smtClean="0"/>
              <a:t>– інтеріоризація цінностей та принципів </a:t>
            </a:r>
            <a:r>
              <a:rPr lang="uk-UA" sz="2000" dirty="0"/>
              <a:t>політичної ідеології </a:t>
            </a:r>
            <a:r>
              <a:rPr lang="uk-UA" sz="2000" dirty="0" smtClean="0"/>
              <a:t> ширшим загалом, що створює можливості для використання її елітами при прийнятті управлінських рішень, втілення ідей у життя (більшою чи меншою мірою, в демократичних суспільствах – у змаганні з іншими ідеологіями).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4227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61" y="116632"/>
            <a:ext cx="7200800" cy="72008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Ідейно-політичні доктрини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827538"/>
            <a:ext cx="7272808" cy="5841821"/>
          </a:xfrm>
        </p:spPr>
        <p:txBody>
          <a:bodyPr/>
          <a:lstStyle/>
          <a:p>
            <a:r>
              <a:rPr lang="uk-UA" sz="2200" dirty="0" smtClean="0"/>
              <a:t>На програмно-політичному рівні ідеології набувають </a:t>
            </a:r>
            <a:r>
              <a:rPr lang="uk-UA" sz="2200" dirty="0"/>
              <a:t>форми доктрин, які використовуються партіями та іншими політичними </a:t>
            </a:r>
            <a:r>
              <a:rPr lang="uk-UA" sz="2200" dirty="0" smtClean="0"/>
              <a:t>суб’єктами для </a:t>
            </a:r>
            <a:r>
              <a:rPr lang="uk-UA" sz="2200" dirty="0"/>
              <a:t>мобілізації підтримки з боку певних суспільних груп або всього суспільства</a:t>
            </a:r>
            <a:r>
              <a:rPr lang="uk-UA" sz="2200" dirty="0" smtClean="0"/>
              <a:t>. </a:t>
            </a:r>
          </a:p>
          <a:p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Ідеологічна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доктрина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 –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видозміна ідеології у процесі її використання певним політичним суб’єктом, який визначає мету і способи своєї політичної діяльності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r>
              <a:rPr lang="uk-UA" sz="2200" dirty="0" smtClean="0"/>
              <a:t>У </a:t>
            </a:r>
            <a:r>
              <a:rPr lang="uk-UA" sz="2200" dirty="0"/>
              <a:t>межах однієї ідеології можуть бути не лише відмінні, а й ворогуючі доктрини: </a:t>
            </a:r>
            <a:r>
              <a:rPr lang="uk-UA" sz="2200" dirty="0" smtClean="0"/>
              <a:t>маоїзм – марксизм-ленінізм в СРСР – соціал-демократія – у межах соціалізму; національна демократія – право-радикальний націоналізм тощо.</a:t>
            </a:r>
            <a:endParaRPr lang="uk-UA" sz="2200" dirty="0"/>
          </a:p>
          <a:p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50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49" y="116632"/>
            <a:ext cx="7634808" cy="659160"/>
          </a:xfrm>
        </p:spPr>
        <p:txBody>
          <a:bodyPr/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Лібералізм 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універсальна ідеологія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7" y="747841"/>
            <a:ext cx="7931329" cy="5832648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uk-UA" sz="2200" b="1" dirty="0">
                <a:solidFill>
                  <a:schemeClr val="tx1"/>
                </a:solidFill>
              </a:rPr>
              <a:t>Лібералізм  </a:t>
            </a:r>
            <a:r>
              <a:rPr lang="uk-UA" sz="2200" b="1" i="1" dirty="0">
                <a:solidFill>
                  <a:schemeClr val="tx1"/>
                </a:solidFill>
              </a:rPr>
              <a:t>–</a:t>
            </a:r>
            <a:r>
              <a:rPr lang="uk-UA" sz="2200" b="1" dirty="0">
                <a:solidFill>
                  <a:schemeClr val="tx1"/>
                </a:solidFill>
              </a:rPr>
              <a:t> універсальна </a:t>
            </a:r>
            <a:r>
              <a:rPr lang="uk-UA" sz="2200" b="1" dirty="0" smtClean="0">
                <a:solidFill>
                  <a:schemeClr val="tx1"/>
                </a:solidFill>
              </a:rPr>
              <a:t>ідеологія, що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</a:rPr>
              <a:t>базується </a:t>
            </a:r>
            <a:r>
              <a:rPr lang="uk-UA" sz="2200" b="1" dirty="0">
                <a:solidFill>
                  <a:schemeClr val="tx1"/>
                </a:solidFill>
              </a:rPr>
              <a:t>на двох важливих світоглядних передумовах: уявленні про 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первинність </a:t>
            </a: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природність індивідуальних прав, потреб та інтересів і на визнанні необхідності нормативного їх </a:t>
            </a: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регулювання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uk-UA" sz="2200" b="1" dirty="0" smtClean="0">
                <a:solidFill>
                  <a:schemeClr val="tx1"/>
                </a:solidFill>
              </a:rPr>
              <a:t>Головні цінності лібералізму:</a:t>
            </a:r>
          </a:p>
          <a:p>
            <a:pPr>
              <a:spcBef>
                <a:spcPts val="400"/>
              </a:spcBef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свобода особи</a:t>
            </a:r>
          </a:p>
          <a:p>
            <a:pPr>
              <a:spcBef>
                <a:spcPts val="400"/>
              </a:spcBef>
            </a:pP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вільна ринкова економіка</a:t>
            </a:r>
          </a:p>
          <a:p>
            <a:pPr>
              <a:spcBef>
                <a:spcPts val="400"/>
              </a:spcBef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правовий (конституційний) порядок</a:t>
            </a:r>
          </a:p>
          <a:p>
            <a:pPr>
              <a:spcBef>
                <a:spcPts val="400"/>
              </a:spcBef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рівність людей перед законом</a:t>
            </a:r>
          </a:p>
          <a:p>
            <a:pPr>
              <a:spcBef>
                <a:spcPts val="400"/>
              </a:spcBef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справедливість </a:t>
            </a:r>
          </a:p>
          <a:p>
            <a:pPr>
              <a:spcBef>
                <a:spcPts val="400"/>
              </a:spcBef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повага до людської гідності і приватного життя</a:t>
            </a:r>
          </a:p>
          <a:p>
            <a:pPr>
              <a:spcBef>
                <a:spcPts val="400"/>
              </a:spcBef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гендерна рівність та інші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uk-UA" sz="2200" b="1" dirty="0" smtClean="0">
                <a:solidFill>
                  <a:schemeClr val="tx1"/>
                </a:solidFill>
              </a:rPr>
              <a:t>Лібералізму притаманна віра </a:t>
            </a:r>
            <a:r>
              <a:rPr lang="uk-UA" sz="2200" b="1" dirty="0">
                <a:solidFill>
                  <a:schemeClr val="tx1"/>
                </a:solidFill>
              </a:rPr>
              <a:t>у </a:t>
            </a:r>
            <a:r>
              <a:rPr lang="uk-UA" sz="2200" b="1" dirty="0" smtClean="0">
                <a:solidFill>
                  <a:schemeClr val="tx1"/>
                </a:solidFill>
              </a:rPr>
              <a:t>важливість </a:t>
            </a:r>
            <a:r>
              <a:rPr lang="uk-UA" sz="2200" b="1" dirty="0">
                <a:solidFill>
                  <a:schemeClr val="tx1"/>
                </a:solidFill>
              </a:rPr>
              <a:t>соціальних і політичних змін для досягнення </a:t>
            </a:r>
            <a:r>
              <a:rPr lang="uk-UA" sz="2200" b="1" dirty="0" smtClean="0">
                <a:solidFill>
                  <a:schemeClr val="tx1"/>
                </a:solidFill>
              </a:rPr>
              <a:t>прогресу</a:t>
            </a:r>
            <a:endParaRPr lang="uk-UA" b="1" dirty="0" smtClean="0">
              <a:solidFill>
                <a:schemeClr val="tx1"/>
              </a:solidFill>
            </a:endParaRPr>
          </a:p>
          <a:p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0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72" y="188640"/>
            <a:ext cx="5760640" cy="936104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Теоретики лібералізму </a:t>
            </a:r>
            <a:b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(за країнами й роками)*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5538"/>
            <a:ext cx="5412612" cy="5616575"/>
          </a:xfrm>
        </p:spPr>
      </p:pic>
    </p:spTree>
    <p:extLst>
      <p:ext uri="{BB962C8B-B14F-4D97-AF65-F5344CB8AC3E}">
        <p14:creationId xmlns:p14="http://schemas.microsoft.com/office/powerpoint/2010/main" val="1907016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6348413" cy="648072"/>
          </a:xfrm>
        </p:spPr>
        <p:txBody>
          <a:bodyPr/>
          <a:lstStyle/>
          <a:p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Консерватизм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764704"/>
            <a:ext cx="7130752" cy="5832648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Ідеологія консерватизму виникла як відповідь на поширення лібералізму </a:t>
            </a:r>
            <a:r>
              <a:rPr lang="uk-UA" sz="2000" dirty="0">
                <a:solidFill>
                  <a:schemeClr val="tx1"/>
                </a:solidFill>
              </a:rPr>
              <a:t>(</a:t>
            </a:r>
            <a:r>
              <a:rPr lang="uk-UA" sz="2000" dirty="0" smtClean="0">
                <a:solidFill>
                  <a:schemeClr val="tx1"/>
                </a:solidFill>
              </a:rPr>
              <a:t>особливо його радикальних форм під час Французької революції) з його вірою у прогрес, силу людського розуму та здатність людей до переоблаштування суспільства за своїм задумом.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На відміну від лібералізму консерватизм базується: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uk-UA" dirty="0" smtClean="0">
                <a:solidFill>
                  <a:schemeClr val="tx1"/>
                </a:solidFill>
              </a:rPr>
              <a:t>на вірі </a:t>
            </a:r>
          </a:p>
          <a:p>
            <a:pPr>
              <a:spcBef>
                <a:spcPts val="500"/>
              </a:spcBef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силу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традиції та еволюційно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сформованих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суспільних інститутів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на визнанні </a:t>
            </a:r>
            <a:endParaRPr lang="uk-UA" dirty="0" smtClean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природної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нерівності людей, 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ієрар­хічної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побудови суспільства, 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елітарності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в системі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правління. 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uk-UA" dirty="0" smtClean="0">
                <a:solidFill>
                  <a:schemeClr val="tx1"/>
                </a:solidFill>
              </a:rPr>
              <a:t>Підкреслює:</a:t>
            </a:r>
          </a:p>
          <a:p>
            <a:pPr>
              <a:spcBef>
                <a:spcPts val="500"/>
              </a:spcBef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непорушність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інституту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приватної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влас­ності та вільного ринку, </a:t>
            </a:r>
          </a:p>
          <a:p>
            <a:pPr>
              <a:spcBef>
                <a:spcPts val="500"/>
              </a:spcBef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значення таких цінностей як сім’я, релігія, мораль, держава</a:t>
            </a:r>
          </a:p>
          <a:p>
            <a:pPr>
              <a:spcBef>
                <a:spcPts val="5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32251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466" y="5485"/>
            <a:ext cx="6698704" cy="975243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Лібертаризм (= лібертаріанство, неолібералізм)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052736"/>
            <a:ext cx="7418784" cy="5472608"/>
          </a:xfrm>
        </p:spPr>
        <p:txBody>
          <a:bodyPr/>
          <a:lstStyle/>
          <a:p>
            <a:r>
              <a:rPr lang="uk-UA" dirty="0" smtClean="0"/>
              <a:t>Лібертаризм просуває ідею необмеженої індивідуальної свободи, особливо у сфері економіки,</a:t>
            </a:r>
            <a:r>
              <a:rPr lang="uk-UA" dirty="0"/>
              <a:t> </a:t>
            </a:r>
            <a:r>
              <a:rPr lang="uk-UA" dirty="0" smtClean="0"/>
              <a:t>максимального </a:t>
            </a:r>
            <a:r>
              <a:rPr lang="uk-UA" dirty="0"/>
              <a:t>обмеження соціальної </a:t>
            </a:r>
            <a:r>
              <a:rPr lang="uk-UA" dirty="0" smtClean="0"/>
              <a:t>політики (людина має покладатися на власні сили і можливості), мінімізації розміру державного апарату (ідея «малої держави»). </a:t>
            </a:r>
          </a:p>
          <a:p>
            <a:r>
              <a:rPr lang="uk-UA" dirty="0" smtClean="0"/>
              <a:t>Економічна </a:t>
            </a:r>
            <a:r>
              <a:rPr lang="uk-UA" dirty="0"/>
              <a:t>доктрина лібертаріанства </a:t>
            </a:r>
            <a:r>
              <a:rPr lang="uk-UA" dirty="0" smtClean="0"/>
              <a:t>пов'язана з гаслом</a:t>
            </a:r>
            <a:r>
              <a:rPr lang="en-US" dirty="0" smtClean="0"/>
              <a:t> </a:t>
            </a:r>
            <a:r>
              <a:rPr lang="uk-UA" dirty="0" smtClean="0"/>
              <a:t>раннього (класичного) лібералізму </a:t>
            </a:r>
            <a:r>
              <a:rPr lang="en-US" dirty="0" smtClean="0"/>
              <a:t>laissez faire, laissez passer</a:t>
            </a:r>
            <a:r>
              <a:rPr lang="uk-UA" dirty="0" smtClean="0"/>
              <a:t>; опирається на ідеї </a:t>
            </a:r>
            <a:r>
              <a:rPr lang="uk-UA" dirty="0"/>
              <a:t>Австрійської економічної </a:t>
            </a:r>
            <a:r>
              <a:rPr lang="uk-UA" dirty="0" smtClean="0"/>
              <a:t>школи (зокрема, праці Фрідріха фон </a:t>
            </a:r>
            <a:r>
              <a:rPr lang="uk-UA" dirty="0" err="1" smtClean="0"/>
              <a:t>Гайєка</a:t>
            </a:r>
            <a:r>
              <a:rPr lang="uk-UA" dirty="0" smtClean="0"/>
              <a:t>), має на меті економічне зростання на основі вільної конкуренції, відкидає соціалістичні й соціал-демократичні ідеї як шкідливі.</a:t>
            </a:r>
          </a:p>
          <a:p>
            <a:r>
              <a:rPr lang="uk-UA" dirty="0" smtClean="0"/>
              <a:t>У країнах з невисоким рівнем життя ця ідеологія має неоднозначні впливи: з одного боку використання її при проведення реформ може сприяти кращому функціонуванню ринкової економіки, а відтак і економічному зростанню, а з іншого, і без того великий розрив у доходах може також зростати, а бідніша частина населення може бути незадоволеною такою політикою, аж до масових протестів.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77666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348413" cy="65916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Націоналізм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052736"/>
            <a:ext cx="7776864" cy="5544616"/>
          </a:xfrm>
        </p:spPr>
        <p:txBody>
          <a:bodyPr/>
          <a:lstStyle/>
          <a:p>
            <a:r>
              <a:rPr lang="uk-UA" dirty="0" smtClean="0"/>
              <a:t>Ідеологія, що супроводжує рух націй </a:t>
            </a:r>
            <a:r>
              <a:rPr lang="uk-UA" dirty="0"/>
              <a:t>до політич­ної незалежності, до власної державності, до забезпе­чення умов для збереження і розвитку своєї ідентичності і куль­тур­и; </a:t>
            </a:r>
            <a:r>
              <a:rPr lang="uk-UA" dirty="0" smtClean="0"/>
              <a:t>обґрунтовує </a:t>
            </a:r>
            <a:r>
              <a:rPr lang="uk-UA" dirty="0"/>
              <a:t>пріори­тет­ність націо­наль­них інтересів, формулюючи цілі і цін­ності нації як колективного суб’єкта політичного процесу</a:t>
            </a:r>
            <a:r>
              <a:rPr lang="uk-UA" dirty="0" smtClean="0"/>
              <a:t>.</a:t>
            </a:r>
          </a:p>
          <a:p>
            <a:r>
              <a:rPr lang="uk-UA" dirty="0"/>
              <a:t>Амбівалентність </a:t>
            </a:r>
            <a:r>
              <a:rPr lang="uk-UA" dirty="0" smtClean="0"/>
              <a:t>– націоналізму (</a:t>
            </a:r>
            <a:r>
              <a:rPr lang="uk-UA" dirty="0"/>
              <a:t>його двоїстість, неоднозначність, здатність вести до протилежних політичних </a:t>
            </a:r>
            <a:r>
              <a:rPr lang="uk-UA" dirty="0" smtClean="0"/>
              <a:t>наслідків) обумовлена </a:t>
            </a:r>
            <a:r>
              <a:rPr lang="uk-UA" dirty="0"/>
              <a:t>наявністю його доктринальних різновидів, що виникають і набувають поширення за певних історичних умов.  </a:t>
            </a:r>
            <a:endParaRPr lang="uk-UA" dirty="0" smtClean="0"/>
          </a:p>
          <a:p>
            <a:r>
              <a:rPr lang="uk-UA" dirty="0"/>
              <a:t>Розрізняють </a:t>
            </a:r>
            <a:r>
              <a:rPr lang="uk-UA" i="1" dirty="0"/>
              <a:t>демократичний націоналізм</a:t>
            </a:r>
            <a:r>
              <a:rPr lang="uk-UA" dirty="0"/>
              <a:t>, </a:t>
            </a:r>
            <a:r>
              <a:rPr lang="uk-UA" i="1" dirty="0" smtClean="0"/>
              <a:t>право-радикальний націоналізм (національ­ний</a:t>
            </a:r>
            <a:r>
              <a:rPr lang="uk-UA" dirty="0" smtClean="0"/>
              <a:t> </a:t>
            </a:r>
            <a:r>
              <a:rPr lang="uk-UA" i="1" dirty="0" smtClean="0"/>
              <a:t>екстремізм)</a:t>
            </a:r>
            <a:r>
              <a:rPr lang="uk-UA" dirty="0" smtClean="0"/>
              <a:t> </a:t>
            </a:r>
            <a:r>
              <a:rPr lang="uk-UA" dirty="0"/>
              <a:t>та </a:t>
            </a:r>
            <a:r>
              <a:rPr lang="uk-UA" i="1" dirty="0"/>
              <a:t>шовінізм</a:t>
            </a:r>
            <a:endParaRPr lang="uk-UA" dirty="0"/>
          </a:p>
          <a:p>
            <a:r>
              <a:rPr lang="uk-UA" dirty="0" smtClean="0"/>
              <a:t>Зміст цих  </a:t>
            </a:r>
            <a:r>
              <a:rPr lang="uk-UA" dirty="0"/>
              <a:t>видозмін націоналістичної </a:t>
            </a:r>
            <a:r>
              <a:rPr lang="uk-UA" dirty="0" smtClean="0"/>
              <a:t>ідеології залежить </a:t>
            </a:r>
            <a:r>
              <a:rPr lang="uk-UA" dirty="0"/>
              <a:t>від розуміння суті завдань національного руху тими </a:t>
            </a:r>
            <a:r>
              <a:rPr lang="uk-UA" dirty="0" smtClean="0"/>
              <a:t>ідеологами, які розробляють певну доктрину та їх політичними послідовниками, політичними </a:t>
            </a:r>
            <a:r>
              <a:rPr lang="uk-UA" dirty="0"/>
              <a:t>силами, які послуговуються ідеологією націоналізму, </a:t>
            </a:r>
            <a:r>
              <a:rPr lang="uk-UA" dirty="0" smtClean="0"/>
              <a:t> а також від </a:t>
            </a:r>
            <a:r>
              <a:rPr lang="uk-UA" dirty="0"/>
              <a:t>методів політичної діяльності, до яких ці сили схильні </a:t>
            </a:r>
            <a:r>
              <a:rPr lang="uk-UA" dirty="0" smtClean="0"/>
              <a:t>світоглядно або </a:t>
            </a:r>
            <a:r>
              <a:rPr lang="uk-UA" dirty="0"/>
              <a:t>до яких їх схиляють обставини). </a:t>
            </a:r>
          </a:p>
        </p:txBody>
      </p:sp>
    </p:spTree>
    <p:extLst>
      <p:ext uri="{BB962C8B-B14F-4D97-AF65-F5344CB8AC3E}">
        <p14:creationId xmlns:p14="http://schemas.microsoft.com/office/powerpoint/2010/main" val="3711701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6348413" cy="1091208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Зміст трьох доктринальних різновидів націоналізму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340768"/>
            <a:ext cx="7272808" cy="5184576"/>
          </a:xfrm>
        </p:spPr>
        <p:txBody>
          <a:bodyPr/>
          <a:lstStyle/>
          <a:p>
            <a:pPr marL="0" indent="0">
              <a:buNone/>
            </a:pPr>
            <a:r>
              <a:rPr lang="uk-UA" sz="1700" i="1" dirty="0" smtClean="0"/>
              <a:t>1. Демократичний </a:t>
            </a:r>
            <a:r>
              <a:rPr lang="uk-UA" sz="1700" i="1" dirty="0"/>
              <a:t>( ліберальний,  дер­жавницько-ре­фор­ма­тор­ський) націо­на­­ліз­м </a:t>
            </a:r>
            <a:r>
              <a:rPr lang="uk-UA" sz="1700" dirty="0"/>
              <a:t>– ідейно-політична течія, що наголошує на необхідності поєднан­ня на­ціо­нальної ідеї і загально-цивілі­заційних на­д­бань люд­ства, захищає права людини, виступає за демократичні перетворення, розглядає цінності особистої й національної свободи як взаємно доповнювані, а не протилежні. </a:t>
            </a:r>
          </a:p>
          <a:p>
            <a:pPr marL="0" indent="0">
              <a:buNone/>
            </a:pPr>
            <a:r>
              <a:rPr lang="uk-UA" sz="1700" i="1" dirty="0" smtClean="0"/>
              <a:t>2. Право-радикальний </a:t>
            </a:r>
            <a:r>
              <a:rPr lang="uk-UA" sz="1700" i="1" dirty="0"/>
              <a:t>націоналізм</a:t>
            </a:r>
            <a:r>
              <a:rPr lang="uk-UA" sz="1700" dirty="0"/>
              <a:t> – різновид національної ідеології і практики, для якого  не існує нічого, окрім про­бле­ми само­ствердження своєї нації. Йому властиві гіпер­­бо­лізація національних завдань, схиль­­ність до на­силь­ни­цьких методів боротьби, пошуки воро­гів, неприми­ренність. </a:t>
            </a:r>
            <a:endParaRPr lang="uk-UA" sz="1700" dirty="0" smtClean="0"/>
          </a:p>
          <a:p>
            <a:pPr lvl="1"/>
            <a:r>
              <a:rPr lang="uk-UA" sz="1400" i="1" dirty="0"/>
              <a:t>Націоналізм інтегральний</a:t>
            </a:r>
            <a:r>
              <a:rPr lang="uk-UA" sz="1400" dirty="0"/>
              <a:t> – підвид, історична форма право-радикального націоналізму, що ставить цілі нації як цілого вище інтересів окремих її представників, сповідує цінності сили, енергії, елітарно­сті і гото­вий до використання збройної бороть­би, поклада­ючись на гасло “мета </a:t>
            </a:r>
            <a:r>
              <a:rPr lang="en-US" sz="1400" dirty="0"/>
              <a:t>[</a:t>
            </a:r>
            <a:r>
              <a:rPr lang="uk-UA" sz="1400" dirty="0"/>
              <a:t>в даному випадку – національне визволення</a:t>
            </a:r>
            <a:r>
              <a:rPr lang="en-US" sz="1400" dirty="0"/>
              <a:t>]</a:t>
            </a:r>
            <a:r>
              <a:rPr lang="uk-UA" sz="1400" dirty="0"/>
              <a:t> виправдо­вує за­со­би”. </a:t>
            </a:r>
          </a:p>
          <a:p>
            <a:pPr marL="0" indent="0">
              <a:buNone/>
            </a:pPr>
            <a:r>
              <a:rPr lang="uk-UA" i="1" dirty="0" smtClean="0"/>
              <a:t>3. Шовінізм</a:t>
            </a:r>
            <a:r>
              <a:rPr lang="uk-UA" dirty="0" smtClean="0"/>
              <a:t> </a:t>
            </a:r>
            <a:r>
              <a:rPr lang="uk-UA" dirty="0"/>
              <a:t>­– крайня форма право-радикального націоналізму, що обґрунтовує зверхність однієї нації над іншими, її право панувати над ними.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74452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6348413" cy="648072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Ідеології в сучасній Україні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764704"/>
            <a:ext cx="7776864" cy="5976664"/>
          </a:xfrm>
        </p:spPr>
        <p:txBody>
          <a:bodyPr/>
          <a:lstStyle/>
          <a:p>
            <a:r>
              <a:rPr lang="uk-UA" dirty="0"/>
              <a:t>Дискредитація – практикою колишнього СРСР - ідеології комунізму і соціалізму, незнання позитивних сторін соціал-демократизму, який до того ж переживає кризу у світовому вимірі; підозріле ставлення до ідеологічної «лівизни» серед </a:t>
            </a:r>
            <a:r>
              <a:rPr lang="uk-UA" dirty="0" smtClean="0"/>
              <a:t>інтелектуалів, але популярність ідей соціальної держави серед простих людей.</a:t>
            </a:r>
            <a:endParaRPr lang="uk-UA" dirty="0"/>
          </a:p>
          <a:p>
            <a:r>
              <a:rPr lang="uk-UA" dirty="0" smtClean="0"/>
              <a:t>Скептичне ставлення до лібералізму - внаслідок спотворення його ідей та ціннісних орієнтацій опонентами: консерваторами та (ще більше) націоналістами; нерозуміння того, що правові демократичні держави в </a:t>
            </a:r>
            <a:r>
              <a:rPr lang="uk-UA" dirty="0"/>
              <a:t>країнах </a:t>
            </a:r>
            <a:r>
              <a:rPr lang="uk-UA" dirty="0" smtClean="0"/>
              <a:t>Заходу виникли внаслідок втілення ідей лібералізму.</a:t>
            </a:r>
            <a:endParaRPr lang="uk-UA" dirty="0"/>
          </a:p>
          <a:p>
            <a:r>
              <a:rPr lang="uk-UA" dirty="0" smtClean="0"/>
              <a:t>Занепад національної демократії і архаїзм націоналістичних доктрин; упередження до націоналізму в тієї частини населення, яка живе стереотипами радянської пропаганди; неврахування принципових відмінностей між течіями націоналізму.</a:t>
            </a:r>
          </a:p>
          <a:p>
            <a:r>
              <a:rPr lang="uk-UA" dirty="0" smtClean="0"/>
              <a:t>Нарощування (в інтелектуальних колах) прихильності до лібертаризму – радикально-консервативної течії в лібералізмі, яка апелює до абсолютної свободи підприємництва, індивідуалізму, невтручання держави в економіку й соціальне життя. У ньому вбачають єдиний засіб зрушити економічні реформи в бік швидшого економічного зростання.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9667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2790182" cy="12784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Політико-ідеологічний компас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395535" y="2043170"/>
            <a:ext cx="2808313" cy="4050125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відображає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</a:rPr>
              <a:t>ідеологічні доктрини та їх взаємне розташування на осі координат, де вертикальна вісь показує позиції від крайнього одержавлення суспільного життя до повної, нічим не обмеженої свободи, а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горизонтальна – панування соціалістичних або капіталістичних принципів організації економіки</a:t>
            </a:r>
            <a:endParaRPr lang="uk-UA" sz="1600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31" y="1268760"/>
            <a:ext cx="5678594" cy="5328591"/>
          </a:xfrm>
        </p:spPr>
      </p:pic>
    </p:spTree>
    <p:extLst>
      <p:ext uri="{BB962C8B-B14F-4D97-AF65-F5344CB8AC3E}">
        <p14:creationId xmlns:p14="http://schemas.microsoft.com/office/powerpoint/2010/main" val="139551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194" y="116632"/>
            <a:ext cx="6348413" cy="132080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План семінарського заняття за т.8 «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Політична </a:t>
            </a: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</a:rPr>
              <a:t>культура та ідеологія як чинники політичного 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процесу»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395536" y="1556792"/>
            <a:ext cx="7056783" cy="49685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 Політична культура: поняття, компоненти (структура) та типології.</a:t>
            </a:r>
          </a:p>
          <a:p>
            <a:pPr marL="0" indent="0">
              <a:buNone/>
            </a:pPr>
            <a:r>
              <a:rPr lang="uk-UA" dirty="0" smtClean="0"/>
              <a:t>2. Концепція громадянської культури Ґ. Алмонда і С. Верби. Культура громадянськості </a:t>
            </a:r>
            <a:r>
              <a:rPr lang="en-US" dirty="0" smtClean="0"/>
              <a:t>vs </a:t>
            </a:r>
            <a:r>
              <a:rPr lang="uk-UA" dirty="0" smtClean="0"/>
              <a:t>культура залежності.</a:t>
            </a:r>
          </a:p>
          <a:p>
            <a:pPr marL="0" indent="0">
              <a:buNone/>
            </a:pPr>
            <a:r>
              <a:rPr lang="uk-UA" dirty="0" smtClean="0"/>
              <a:t>3. Ціннісні підходи до інтерпретації соцієтальних і політичних культур в емпіричних дослідженнях Ґірта Гофстеде та Рональда Інґлегарта.</a:t>
            </a:r>
          </a:p>
          <a:p>
            <a:pPr marL="0" indent="0">
              <a:buNone/>
            </a:pPr>
            <a:r>
              <a:rPr lang="uk-UA" dirty="0" smtClean="0"/>
              <a:t>4. Політична культура українців: традиція і сучасність.</a:t>
            </a:r>
          </a:p>
          <a:p>
            <a:pPr marL="0" indent="0">
              <a:buNone/>
            </a:pPr>
            <a:r>
              <a:rPr lang="uk-UA" dirty="0" smtClean="0"/>
              <a:t>6. Поняття ідеології та основні ідеологічні течії сучасності:</a:t>
            </a:r>
          </a:p>
          <a:p>
            <a:pPr lvl="1">
              <a:spcBef>
                <a:spcPts val="300"/>
              </a:spcBef>
            </a:pPr>
            <a:r>
              <a:rPr lang="uk-UA" dirty="0" smtClean="0"/>
              <a:t>лібералізм, </a:t>
            </a:r>
          </a:p>
          <a:p>
            <a:pPr lvl="1">
              <a:spcBef>
                <a:spcPts val="300"/>
              </a:spcBef>
            </a:pPr>
            <a:r>
              <a:rPr lang="uk-UA" dirty="0" smtClean="0"/>
              <a:t>консерватизм, </a:t>
            </a:r>
          </a:p>
          <a:p>
            <a:pPr lvl="1">
              <a:spcBef>
                <a:spcPts val="300"/>
              </a:spcBef>
            </a:pPr>
            <a:r>
              <a:rPr lang="uk-UA" dirty="0" smtClean="0"/>
              <a:t>соціалізм, </a:t>
            </a:r>
          </a:p>
          <a:p>
            <a:pPr lvl="1">
              <a:spcBef>
                <a:spcPts val="300"/>
              </a:spcBef>
            </a:pPr>
            <a:r>
              <a:rPr lang="uk-UA" dirty="0" smtClean="0"/>
              <a:t>націоналізм, </a:t>
            </a:r>
          </a:p>
          <a:p>
            <a:pPr lvl="1">
              <a:spcBef>
                <a:spcPts val="300"/>
              </a:spcBef>
            </a:pPr>
            <a:r>
              <a:rPr lang="uk-UA" dirty="0" smtClean="0"/>
              <a:t>«нові ідеології» («постматеріалізм»)</a:t>
            </a:r>
          </a:p>
          <a:p>
            <a:pPr lvl="1">
              <a:spcBef>
                <a:spcPts val="300"/>
              </a:spcBef>
            </a:pPr>
            <a:r>
              <a:rPr lang="uk-UA" dirty="0" smtClean="0"/>
              <a:t>«ідеологічний компас» для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16204401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628" y="116632"/>
            <a:ext cx="6854692" cy="81095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Роль ідеологій у сучасному світі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17788"/>
            <a:ext cx="7286740" cy="5602719"/>
          </a:xfrm>
        </p:spPr>
        <p:txBody>
          <a:bodyPr/>
          <a:lstStyle/>
          <a:p>
            <a:r>
              <a:rPr lang="uk-UA" sz="2000" dirty="0" smtClean="0"/>
              <a:t>Ще в 1970-і роки минулого століття американський соціолог </a:t>
            </a:r>
            <a:r>
              <a:rPr lang="uk-UA" sz="2000" dirty="0" err="1" smtClean="0"/>
              <a:t>Даніел</a:t>
            </a:r>
            <a:r>
              <a:rPr lang="uk-UA" sz="2000" dirty="0" smtClean="0"/>
              <a:t> Белл висловив гіпотетичну думку, що ідеології – це породження індустріального суспільства в пост-індустріальну епоху вони втратять свій вплив</a:t>
            </a:r>
          </a:p>
          <a:p>
            <a:r>
              <a:rPr lang="uk-UA" sz="2000" dirty="0" smtClean="0"/>
              <a:t>Чи збулися ці передбачення? До певної міри. </a:t>
            </a:r>
            <a:r>
              <a:rPr lang="uk-UA" sz="2000" dirty="0"/>
              <a:t>Ідеології як чинник суспільного розвитку, безумовно, присутні і в сучасну епоху, хоча </a:t>
            </a:r>
            <a:r>
              <a:rPr lang="uk-UA" sz="2000" dirty="0" smtClean="0"/>
              <a:t>одну </a:t>
            </a:r>
            <a:r>
              <a:rPr lang="uk-UA" sz="2000" dirty="0"/>
              <a:t>із своїх політичних </a:t>
            </a:r>
            <a:r>
              <a:rPr lang="uk-UA" sz="2000" dirty="0" smtClean="0"/>
              <a:t>функцій - масової мобілізації - вони майже втратили.  </a:t>
            </a:r>
          </a:p>
          <a:p>
            <a:r>
              <a:rPr lang="uk-UA" sz="2000" dirty="0" smtClean="0"/>
              <a:t>Місце </a:t>
            </a:r>
            <a:r>
              <a:rPr lang="uk-UA" sz="2000" dirty="0"/>
              <a:t>ідеологій, як </a:t>
            </a:r>
            <a:r>
              <a:rPr lang="uk-UA" sz="2000" i="1" dirty="0"/>
              <a:t>цілісних, систематизованих і теоретично обґрунтованих уявлень про бажані і можливі риси соціального та політичного порядку</a:t>
            </a:r>
            <a:r>
              <a:rPr lang="uk-UA" sz="2000" dirty="0"/>
              <a:t>, тепер зайняли ширші та м’якше структуровані системи цінностей. В Україні, наприклад, геополітичні орієнтації на Схід чи Захід, Росію чи Євросоюз відображають прихильність до різних систем цивілізаційних цінностей, які є значно ширші, ніж ідеології у їх звичному розумінні. </a:t>
            </a: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417584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4856" cy="1152128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Причини та наслідки відносної  деідеологізації політичного життя 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340768"/>
            <a:ext cx="6698704" cy="5400600"/>
          </a:xfrm>
        </p:spPr>
        <p:txBody>
          <a:bodyPr/>
          <a:lstStyle/>
          <a:p>
            <a:pPr hangingPunct="0"/>
            <a:r>
              <a:rPr lang="uk-UA" dirty="0" smtClean="0"/>
              <a:t>Занепад ідеологій в сучасну епоху пов’язаний з  пом’якшенням </a:t>
            </a:r>
            <a:r>
              <a:rPr lang="uk-UA" dirty="0"/>
              <a:t>чи навіть </a:t>
            </a:r>
            <a:r>
              <a:rPr lang="uk-UA" dirty="0" smtClean="0"/>
              <a:t>розмиванням </a:t>
            </a:r>
            <a:r>
              <a:rPr lang="uk-UA" dirty="0"/>
              <a:t>ліній класового поділу, </a:t>
            </a:r>
            <a:r>
              <a:rPr lang="uk-UA" dirty="0" smtClean="0"/>
              <a:t>з більшою соціальною мобільністю людей і гнучкістю їх інтересів та уявлень про добру політику; </a:t>
            </a:r>
            <a:endParaRPr lang="uk-UA" dirty="0" smtClean="0"/>
          </a:p>
          <a:p>
            <a:pPr hangingPunct="0"/>
            <a:r>
              <a:rPr lang="uk-UA" dirty="0" smtClean="0"/>
              <a:t>Інша причина </a:t>
            </a:r>
            <a:r>
              <a:rPr lang="uk-UA" dirty="0" smtClean="0"/>
              <a:t>- у зростанні чутливості сучасних людей </a:t>
            </a:r>
            <a:r>
              <a:rPr lang="uk-UA" dirty="0"/>
              <a:t>до питань ідентичності, власного «я», </a:t>
            </a:r>
            <a:r>
              <a:rPr lang="uk-UA" dirty="0" smtClean="0"/>
              <a:t>а отже зменшенням інтересу </a:t>
            </a:r>
            <a:r>
              <a:rPr lang="uk-UA" dirty="0"/>
              <a:t>до всеосяжних ідеологічних декларацій. </a:t>
            </a:r>
            <a:endParaRPr lang="uk-UA" dirty="0" smtClean="0"/>
          </a:p>
          <a:p>
            <a:pPr hangingPunct="0"/>
            <a:r>
              <a:rPr lang="uk-UA" dirty="0" smtClean="0"/>
              <a:t>Тим більше, що </a:t>
            </a:r>
            <a:r>
              <a:rPr lang="uk-UA" dirty="0"/>
              <a:t>історичний досвід </a:t>
            </a:r>
            <a:r>
              <a:rPr lang="uk-UA" dirty="0" smtClean="0"/>
              <a:t>довів: </a:t>
            </a:r>
            <a:r>
              <a:rPr lang="uk-UA" dirty="0"/>
              <a:t>«ідеологічна політика», спрямована на «соціальну інженерію», тобто на створення заснованого на ідеологіях нового, більш «досконалого» ладу, </a:t>
            </a:r>
            <a:r>
              <a:rPr lang="uk-UA" dirty="0" smtClean="0"/>
              <a:t>може бути небезпечна</a:t>
            </a:r>
            <a:r>
              <a:rPr lang="uk-UA" dirty="0"/>
              <a:t>. Адже це вона породила у ХХ столітті крайні форми диктаторських режимів: комунізм та </a:t>
            </a:r>
            <a:r>
              <a:rPr lang="uk-UA" dirty="0" smtClean="0"/>
              <a:t>фашизм, які є винуватцями загибелі десятків мільйонів людей</a:t>
            </a:r>
            <a:r>
              <a:rPr lang="ru-RU" dirty="0" smtClean="0"/>
              <a:t>.</a:t>
            </a:r>
            <a:endParaRPr lang="uk-UA" dirty="0"/>
          </a:p>
          <a:p>
            <a:r>
              <a:rPr lang="uk-UA" dirty="0" smtClean="0"/>
              <a:t>Побічний, не дуже сприятливий для політики </a:t>
            </a:r>
            <a:r>
              <a:rPr lang="uk-UA" dirty="0"/>
              <a:t>ефект занепаду ідеологій – </a:t>
            </a:r>
            <a:r>
              <a:rPr lang="uk-UA" dirty="0" smtClean="0"/>
              <a:t>зростання ролі популізму, про який (частково) </a:t>
            </a:r>
            <a:r>
              <a:rPr lang="uk-UA" dirty="0"/>
              <a:t>будемо </a:t>
            </a:r>
            <a:r>
              <a:rPr lang="uk-UA" dirty="0" smtClean="0"/>
              <a:t>говорити в </a:t>
            </a:r>
            <a:r>
              <a:rPr lang="uk-UA" dirty="0"/>
              <a:t>наступній </a:t>
            </a:r>
            <a:r>
              <a:rPr lang="uk-UA" dirty="0" smtClean="0"/>
              <a:t>лекції.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334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8413" cy="108012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Тема для дискусії і практичні завдання до семінару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8" y="1556792"/>
            <a:ext cx="6770713" cy="5040560"/>
          </a:xfrm>
        </p:spPr>
        <p:txBody>
          <a:bodyPr/>
          <a:lstStyle/>
          <a:p>
            <a:r>
              <a:rPr lang="uk-UA" sz="2000" dirty="0"/>
              <a:t>Тема для дискусії: </a:t>
            </a:r>
            <a:r>
              <a:rPr lang="uk-UA" sz="2000" dirty="0" smtClean="0"/>
              <a:t>Культура українців </a:t>
            </a:r>
            <a:r>
              <a:rPr lang="uk-UA" sz="2000" dirty="0"/>
              <a:t>в контексті однієї з теорій </a:t>
            </a:r>
            <a:r>
              <a:rPr lang="uk-UA" sz="2000" dirty="0" smtClean="0"/>
              <a:t>соцієтальної та політичної культури (</a:t>
            </a:r>
            <a:r>
              <a:rPr lang="uk-UA" sz="2000" dirty="0"/>
              <a:t>на вибір: Г</a:t>
            </a:r>
            <a:r>
              <a:rPr lang="uk-UA" sz="2000" dirty="0" smtClean="0"/>
              <a:t>. Гофстеде</a:t>
            </a:r>
            <a:r>
              <a:rPr lang="uk-UA" sz="2000" dirty="0"/>
              <a:t>, Р</a:t>
            </a:r>
            <a:r>
              <a:rPr lang="uk-UA" sz="2000" dirty="0" smtClean="0"/>
              <a:t>. Інґлегарта </a:t>
            </a:r>
            <a:r>
              <a:rPr lang="uk-UA" sz="2000" dirty="0"/>
              <a:t>чи Г. Алмонда і С. Верби</a:t>
            </a:r>
            <a:r>
              <a:rPr lang="uk-UA" sz="2000" dirty="0" smtClean="0"/>
              <a:t>).</a:t>
            </a:r>
          </a:p>
          <a:p>
            <a:pPr marL="0" indent="0">
              <a:buNone/>
            </a:pPr>
            <a:r>
              <a:rPr lang="uk-UA" sz="2000" dirty="0" smtClean="0"/>
              <a:t>Практичні </a:t>
            </a:r>
            <a:r>
              <a:rPr lang="uk-UA" sz="2000" dirty="0" smtClean="0"/>
              <a:t>завдання </a:t>
            </a:r>
            <a:endParaRPr lang="uk-UA" sz="2000" dirty="0" smtClean="0"/>
          </a:p>
          <a:p>
            <a:r>
              <a:rPr lang="uk-UA" sz="2000" dirty="0" smtClean="0"/>
              <a:t>8.1</a:t>
            </a:r>
            <a:r>
              <a:rPr lang="uk-UA" sz="2000" dirty="0" smtClean="0"/>
              <a:t>: Побудуйте табличку, записавши в одному стовпчику риси соцієтальної або політичної культури згідно з однією з названих вище теорій, а в іншому - відповідні чи невідповідні риси культури українців. Спробуйте визначити тип української політичної культури (міру її громадянськості за Алмондом і Вербою, традиційності/модерності/постмодерності за Інґлегартом</a:t>
            </a:r>
            <a:r>
              <a:rPr lang="uk-UA" sz="2000" dirty="0"/>
              <a:t> </a:t>
            </a:r>
            <a:r>
              <a:rPr lang="uk-UA" sz="2000" dirty="0" smtClean="0"/>
              <a:t>та/або риси </a:t>
            </a:r>
            <a:r>
              <a:rPr lang="uk-UA" sz="2000" dirty="0"/>
              <a:t>соцієтальної </a:t>
            </a:r>
            <a:r>
              <a:rPr lang="uk-UA" sz="2000" dirty="0" smtClean="0"/>
              <a:t>культури українців на основі концепції Гофстеде. </a:t>
            </a:r>
            <a:endParaRPr lang="uk-UA" sz="20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6537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07" y="260648"/>
            <a:ext cx="6348413" cy="443136"/>
          </a:xfrm>
        </p:spPr>
        <p:txBody>
          <a:bodyPr/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Практичне завдання 8.2.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836712"/>
            <a:ext cx="6626696" cy="5832648"/>
          </a:xfrm>
        </p:spPr>
        <p:txBody>
          <a:bodyPr/>
          <a:lstStyle/>
          <a:p>
            <a:r>
              <a:rPr lang="uk-UA" sz="2000" dirty="0"/>
              <a:t>«Драматург, режисер і культурний альтруїст Влад Троїцький - один з найбільш невтомних шукачів смислів та ідей, які об'єднують Україну і роблять її відмінною від інших</a:t>
            </a:r>
            <a:r>
              <a:rPr lang="uk-UA" sz="2000" dirty="0" smtClean="0"/>
              <a:t>. У </a:t>
            </a:r>
            <a:r>
              <a:rPr lang="uk-UA" sz="2000" dirty="0"/>
              <a:t>розмовах з такими, як Троїцький, розумієш: культура - НЕ ефемерна субстанція, а те, від чого залежить якість життя і успішність всієї країни». – </a:t>
            </a:r>
            <a:r>
              <a:rPr lang="uk-UA" sz="2000" dirty="0" smtClean="0"/>
              <a:t>Із </a:t>
            </a:r>
            <a:r>
              <a:rPr lang="uk-UA" sz="2000" dirty="0"/>
              <a:t>вступу журналіста Євгена Руденка до інтерв’ю з цим непересічним чоловіком. </a:t>
            </a:r>
          </a:p>
          <a:p>
            <a:r>
              <a:rPr lang="uk-UA" sz="2000" dirty="0"/>
              <a:t>Прочитайте це інтерв’ю за посиланням </a:t>
            </a:r>
            <a:r>
              <a:rPr lang="ru-RU" sz="2000" u="sng" dirty="0" err="1">
                <a:hlinkClick r:id="rId2"/>
              </a:rPr>
              <a:t>https</a:t>
            </a:r>
            <a:r>
              <a:rPr lang="uk-UA" sz="2000" u="sng" dirty="0">
                <a:hlinkClick r:id="rId2"/>
              </a:rPr>
              <a:t>://</a:t>
            </a:r>
            <a:r>
              <a:rPr lang="ru-RU" sz="2000" u="sng" dirty="0" err="1">
                <a:hlinkClick r:id="rId2"/>
              </a:rPr>
              <a:t>www</a:t>
            </a:r>
            <a:r>
              <a:rPr lang="uk-UA" sz="2000" u="sng" dirty="0">
                <a:hlinkClick r:id="rId2"/>
              </a:rPr>
              <a:t>.</a:t>
            </a:r>
            <a:r>
              <a:rPr lang="ru-RU" sz="2000" u="sng" dirty="0" err="1">
                <a:hlinkClick r:id="rId2"/>
              </a:rPr>
              <a:t>pravda</a:t>
            </a:r>
            <a:r>
              <a:rPr lang="uk-UA" sz="2000" u="sng" dirty="0">
                <a:hlinkClick r:id="rId2"/>
              </a:rPr>
              <a:t>.</a:t>
            </a:r>
            <a:r>
              <a:rPr lang="ru-RU" sz="2000" u="sng" dirty="0" err="1">
                <a:hlinkClick r:id="rId2"/>
              </a:rPr>
              <a:t>com</a:t>
            </a:r>
            <a:r>
              <a:rPr lang="uk-UA" sz="2000" u="sng" dirty="0">
                <a:hlinkClick r:id="rId2"/>
              </a:rPr>
              <a:t>.</a:t>
            </a:r>
            <a:r>
              <a:rPr lang="ru-RU" sz="2000" u="sng" dirty="0" err="1">
                <a:hlinkClick r:id="rId2"/>
              </a:rPr>
              <a:t>ua</a:t>
            </a:r>
            <a:r>
              <a:rPr lang="uk-UA" sz="2000" u="sng" dirty="0">
                <a:hlinkClick r:id="rId2"/>
              </a:rPr>
              <a:t>/</a:t>
            </a:r>
            <a:r>
              <a:rPr lang="ru-RU" sz="2000" u="sng" dirty="0" err="1">
                <a:hlinkClick r:id="rId2"/>
              </a:rPr>
              <a:t>articles</a:t>
            </a:r>
            <a:r>
              <a:rPr lang="uk-UA" sz="2000" u="sng" dirty="0">
                <a:hlinkClick r:id="rId2"/>
              </a:rPr>
              <a:t>/2020/04/10/7247244/</a:t>
            </a:r>
            <a:r>
              <a:rPr lang="uk-UA" sz="2000" u="sng" dirty="0"/>
              <a:t> </a:t>
            </a:r>
            <a:r>
              <a:rPr lang="uk-UA" sz="2000" dirty="0"/>
              <a:t>(Українська правда, 10.04.2020) і визначте для себе </a:t>
            </a:r>
            <a:r>
              <a:rPr lang="uk-UA" sz="2000" dirty="0" smtClean="0"/>
              <a:t>та </a:t>
            </a:r>
            <a:r>
              <a:rPr lang="uk-UA" sz="2000" dirty="0"/>
              <a:t>коротко опишіть ті думки, які говорять про вплив соцієтальної культури суспільства (а п</a:t>
            </a:r>
            <a:r>
              <a:rPr lang="uk-UA" sz="2000" dirty="0" smtClean="0"/>
              <a:t>. Троїцький </a:t>
            </a:r>
            <a:r>
              <a:rPr lang="uk-UA" sz="2000" dirty="0"/>
              <a:t>говорить саме про неї) на перебіг політичних подій, майбутнє нації, держави, політичного режиму в Україні.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86929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97" y="188640"/>
            <a:ext cx="6348413" cy="58715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Література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основна)</a:t>
            </a:r>
            <a:b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5840" y="692696"/>
            <a:ext cx="7518371" cy="259228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uk-UA" sz="1500" dirty="0" smtClean="0"/>
              <a:t>Основи </a:t>
            </a:r>
            <a:r>
              <a:rPr lang="uk-UA" sz="1500" dirty="0"/>
              <a:t>демократії. Підручник для студентів вищих навчальних закладів. Видання третє/ За заг. ред. А</a:t>
            </a:r>
            <a:r>
              <a:rPr lang="uk-UA" sz="1500" dirty="0" smtClean="0"/>
              <a:t>. Колодій</a:t>
            </a:r>
            <a:r>
              <a:rPr lang="uk-UA" sz="1500" dirty="0"/>
              <a:t>. Розділ 8. – Львів: Астролябія, 2009. – С. 240-264</a:t>
            </a:r>
            <a:r>
              <a:rPr lang="ru-RU" sz="1500" dirty="0"/>
              <a:t>.</a:t>
            </a:r>
            <a:endParaRPr lang="uk-UA" sz="1500" dirty="0"/>
          </a:p>
          <a:p>
            <a:pPr>
              <a:spcBef>
                <a:spcPts val="400"/>
              </a:spcBef>
            </a:pPr>
            <a:r>
              <a:rPr lang="uk-UA" sz="1500" dirty="0" smtClean="0"/>
              <a:t>Політологія</a:t>
            </a:r>
            <a:r>
              <a:rPr lang="ru-RU" sz="1500" dirty="0" smtClean="0"/>
              <a:t>. / </a:t>
            </a:r>
            <a:r>
              <a:rPr lang="ru-RU" sz="1500" dirty="0"/>
              <a:t>За наук. ред. А. </a:t>
            </a:r>
            <a:r>
              <a:rPr lang="uk-UA" sz="1500" dirty="0" smtClean="0"/>
              <a:t>Колодій</a:t>
            </a:r>
            <a:r>
              <a:rPr lang="ru-RU" sz="1500" dirty="0" smtClean="0"/>
              <a:t>. </a:t>
            </a:r>
            <a:r>
              <a:rPr lang="ru-RU" sz="1500" dirty="0"/>
              <a:t>– 2-е вид</a:t>
            </a:r>
            <a:r>
              <a:rPr lang="ru-RU" sz="1500" dirty="0" smtClean="0"/>
              <a:t>. – </a:t>
            </a:r>
            <a:r>
              <a:rPr lang="ru-RU" sz="1500" dirty="0"/>
              <a:t>К</a:t>
            </a:r>
            <a:r>
              <a:rPr lang="ru-RU" sz="1500" dirty="0" smtClean="0"/>
              <a:t>., </a:t>
            </a:r>
            <a:r>
              <a:rPr lang="ru-RU" sz="1500" dirty="0"/>
              <a:t>2002. </a:t>
            </a:r>
            <a:r>
              <a:rPr lang="ru-RU" sz="1500" dirty="0" smtClean="0"/>
              <a:t>– </a:t>
            </a:r>
            <a:r>
              <a:rPr lang="uk-UA" sz="1500" dirty="0" smtClean="0"/>
              <a:t>Підрозділи: 8.3–8.5. - С. </a:t>
            </a:r>
            <a:r>
              <a:rPr lang="ru-RU" sz="1500" dirty="0" smtClean="0"/>
              <a:t>254-274</a:t>
            </a:r>
            <a:r>
              <a:rPr lang="ru-RU" sz="1500" dirty="0"/>
              <a:t>; </a:t>
            </a:r>
            <a:r>
              <a:rPr lang="uk-UA" sz="1500" dirty="0" smtClean="0"/>
              <a:t>Розділ</a:t>
            </a:r>
            <a:r>
              <a:rPr lang="ru-RU" sz="1500" dirty="0" smtClean="0"/>
              <a:t> </a:t>
            </a:r>
            <a:r>
              <a:rPr lang="ru-RU" sz="1500" dirty="0"/>
              <a:t>9. </a:t>
            </a:r>
            <a:r>
              <a:rPr lang="ru-RU" sz="1500" dirty="0" smtClean="0"/>
              <a:t>- С</a:t>
            </a:r>
            <a:r>
              <a:rPr lang="ru-RU" sz="1500" dirty="0"/>
              <a:t>. 275-308</a:t>
            </a:r>
            <a:endParaRPr lang="uk-UA" sz="1500" dirty="0"/>
          </a:p>
          <a:p>
            <a:pPr>
              <a:spcBef>
                <a:spcPts val="400"/>
              </a:spcBef>
            </a:pPr>
            <a:r>
              <a:rPr lang="uk-UA" sz="1500" dirty="0"/>
              <a:t>Енциклопедія політичної думки. За ред. Девіда Міллера. </a:t>
            </a:r>
            <a:r>
              <a:rPr lang="uk-UA" sz="1500" dirty="0" err="1"/>
              <a:t>Перекл</a:t>
            </a:r>
            <a:r>
              <a:rPr lang="uk-UA" sz="1500" dirty="0"/>
              <a:t>. з англ. – Київ: Дух і Літера. –  2000. – С.: 141-143, 181-185, 203-208, 225-229, 256-259, 370-376 (про поняття ідеології та різні ідеологічні течії</a:t>
            </a:r>
            <a:r>
              <a:rPr lang="uk-UA" sz="1500" dirty="0" smtClean="0"/>
              <a:t>).</a:t>
            </a:r>
          </a:p>
          <a:p>
            <a:pPr>
              <a:spcBef>
                <a:spcPts val="400"/>
              </a:spcBef>
            </a:pPr>
            <a:r>
              <a:rPr lang="uk-UA" sz="1500" dirty="0" smtClean="0"/>
              <a:t>Романюк А.С. Історія західних політичних вчень Політичні доктрини ХХ – початку ХХІ ст. Навч. посібник. – К.: Знання, 2011. – 255 с.</a:t>
            </a:r>
            <a:endParaRPr lang="uk-UA" sz="1500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 bwMode="auto">
          <a:xfrm>
            <a:off x="405840" y="3212976"/>
            <a:ext cx="74065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Література додаткова (культура)</a:t>
            </a:r>
          </a:p>
          <a:p>
            <a:pPr>
              <a:spcBef>
                <a:spcPts val="300"/>
              </a:spcBef>
            </a:pPr>
            <a:r>
              <a:rPr lang="uk-UA" sz="1500" dirty="0"/>
              <a:t>Фукуяма Ф. Примат культури // Ї. – 2001. – Ч. 21 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sz="1500" u="sng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www.ji-magazine.lviv.ua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uk-UA" sz="1500" dirty="0" smtClean="0"/>
              <a:t>Цимбалістий </a:t>
            </a:r>
            <a:r>
              <a:rPr lang="uk-UA" sz="1500" dirty="0"/>
              <a:t>Богдан Тавро бездержавности. Політична культура українців. – Київ, 1994. </a:t>
            </a:r>
          </a:p>
          <a:p>
            <a:pPr>
              <a:spcBef>
                <a:spcPts val="300"/>
              </a:spcBef>
            </a:pPr>
            <a:r>
              <a:rPr lang="uk-UA" sz="1500" dirty="0" smtClean="0"/>
              <a:t>Грицак </a:t>
            </a:r>
            <a:r>
              <a:rPr lang="uk-UA" sz="1500" dirty="0"/>
              <a:t>Ярослав. Цінності українців і модернізація України: куди рухаємося? Інфографіка / UAinfo. - 17.06.2015. </a:t>
            </a:r>
            <a:r>
              <a:rPr lang="uk-UA" sz="1500" u="sng" dirty="0" smtClean="0">
                <a:hlinkClick r:id="rId3"/>
              </a:rPr>
              <a:t>http</a:t>
            </a:r>
            <a:r>
              <a:rPr lang="uk-UA" sz="1500" u="sng" dirty="0">
                <a:hlinkClick r:id="rId3"/>
              </a:rPr>
              <a:t>://uainfo.org/blognews/1434530744-tsinnosti-ukrayintsiv-i-modernizatsiya-ukrayini-kudi-ruhaemosya-.html</a:t>
            </a:r>
            <a:r>
              <a:rPr lang="uk-UA" sz="1500" dirty="0"/>
              <a:t> </a:t>
            </a:r>
          </a:p>
          <a:p>
            <a:pPr>
              <a:spcBef>
                <a:spcPts val="300"/>
              </a:spcBef>
            </a:pPr>
            <a:r>
              <a:rPr lang="uk-UA" sz="1500" dirty="0"/>
              <a:t>Грицак </a:t>
            </a:r>
            <a:r>
              <a:rPr lang="uk-UA" sz="1500" dirty="0" smtClean="0"/>
              <a:t>Ярослав. </a:t>
            </a:r>
            <a:r>
              <a:rPr lang="uk-UA" sz="1500" dirty="0"/>
              <a:t>Історія, яка (все ще) має значення. Ціннісні дискурси і ціннісні зсуви у сучасній Україні // Збруч. Лекція з циклу "Обрії науки". – 24.11.2014. – </a:t>
            </a:r>
            <a:r>
              <a:rPr lang="uk-UA" sz="1500" u="sng" dirty="0">
                <a:hlinkClick r:id="rId4"/>
              </a:rPr>
              <a:t>http://zbruc.eu/node/43842</a:t>
            </a:r>
            <a:r>
              <a:rPr lang="uk-UA" sz="1500" dirty="0"/>
              <a:t>. </a:t>
            </a:r>
            <a:endParaRPr lang="uk-UA" sz="1500" dirty="0" smtClean="0"/>
          </a:p>
          <a:p>
            <a:pPr>
              <a:spcBef>
                <a:spcPts val="300"/>
              </a:spcBef>
            </a:pPr>
            <a:r>
              <a:rPr lang="uk-UA" sz="1500" dirty="0" smtClean="0"/>
              <a:t>Інґлгарт Рональд </a:t>
            </a:r>
            <a:r>
              <a:rPr lang="uk-UA" sz="1500" dirty="0"/>
              <a:t>. Культура і демократія // Незалежний культурологічний часопис «Ї». число 53 / 2008. Культура має значення. – </a:t>
            </a:r>
            <a:r>
              <a:rPr lang="uk-UA" sz="1500" u="sng" dirty="0">
                <a:hlinkClick r:id="rId5"/>
              </a:rPr>
              <a:t>http://www.ji.lviv.ua/n53texts/inglehart.htm</a:t>
            </a:r>
            <a:r>
              <a:rPr lang="uk-UA" sz="1500" dirty="0"/>
              <a:t>  </a:t>
            </a:r>
          </a:p>
          <a:p>
            <a:endParaRPr lang="uk-UA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3537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5162</TotalTime>
  <Words>5355</Words>
  <Application>Microsoft Office PowerPoint</Application>
  <PresentationFormat>Екран (4:3)</PresentationFormat>
  <Paragraphs>337</Paragraphs>
  <Slides>61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Comic Sans MS</vt:lpstr>
      <vt:lpstr>Times New Roman</vt:lpstr>
      <vt:lpstr>Trebuchet MS</vt:lpstr>
      <vt:lpstr>Wingdings</vt:lpstr>
      <vt:lpstr>Wingdings 3</vt:lpstr>
      <vt:lpstr>Грань</vt:lpstr>
      <vt:lpstr>Політична культура та ідеологія як чинники політичного процесу</vt:lpstr>
      <vt:lpstr>Особливість лекції № 8.</vt:lpstr>
      <vt:lpstr>Увага! (деякі роз’яснення щодо матеріалів з цієї теми)</vt:lpstr>
      <vt:lpstr>Питання лекції 8. Політична культура та ідеологія як чинники політичного процесу  </vt:lpstr>
      <vt:lpstr>Ключові терміни</vt:lpstr>
      <vt:lpstr>План семінарського заняття за т.8 «Політична культура та ідеологія як чинники політичного процесу» </vt:lpstr>
      <vt:lpstr>Тема для дискусії і практичні завдання до семінару:</vt:lpstr>
      <vt:lpstr>Практичне завдання 8.2.</vt:lpstr>
      <vt:lpstr>Література (основна) </vt:lpstr>
      <vt:lpstr>Література додаткова (культура, продовження) </vt:lpstr>
      <vt:lpstr>Література додаткова, ідеологія (продовження)</vt:lpstr>
      <vt:lpstr>Чинник культури в політичному процесі</vt:lpstr>
      <vt:lpstr>Політична культура – частина культури як загального надбання людської цивілізації</vt:lpstr>
      <vt:lpstr>Ще одне визначення політичної культури</vt:lpstr>
      <vt:lpstr>Носії / суб’єкти політичної культури</vt:lpstr>
      <vt:lpstr>Компоненти політичної культури</vt:lpstr>
      <vt:lpstr>Політична культура – консервативна складова політичної системи</vt:lpstr>
      <vt:lpstr>Класичне дослідження політичної культури</vt:lpstr>
      <vt:lpstr>Особливість підходу до політичної культури Алмонда і Верби:</vt:lpstr>
      <vt:lpstr>Політична культура як зразки ставлень до політичних об’єктів і своєї ролі в політиці</vt:lpstr>
      <vt:lpstr>Типології політичних культур за різними критеріями </vt:lpstr>
      <vt:lpstr>Типології політичних культур за різними критеріями: (продовження)</vt:lpstr>
      <vt:lpstr>Три “чисті” типи політичних культур за Алмондом і Вербою</vt:lpstr>
      <vt:lpstr>Сідней Верба (1932-2019)  та Ґабріел Алмонд (1911-2001)  – автори класичної теорії політичної культури</vt:lpstr>
      <vt:lpstr>Риси політичної культури громадянського типу</vt:lpstr>
      <vt:lpstr>Особливості громадянської політичної культури за Алмондом і Вербою</vt:lpstr>
      <vt:lpstr>Поширення громадянської політичної культури в світі</vt:lpstr>
      <vt:lpstr>Політична громадянськість</vt:lpstr>
      <vt:lpstr>Компетентність громадянина </vt:lpstr>
      <vt:lpstr>Вивчення цінностей та їх впливу на політику у глобальному масштабі</vt:lpstr>
      <vt:lpstr>Проект GLOBE і соцієтальна культура  за Ґ. Гофстеде </vt:lpstr>
      <vt:lpstr>5 найбільш використовуваних вимірів соцієтальної культури Гофстеде</vt:lpstr>
      <vt:lpstr>Ґерт Гофстеде та продовжувач його справи – Ґерт Ян Гофстеде</vt:lpstr>
      <vt:lpstr>Дослідження культури Герта Гофстеде та його молодших колег і послідовників:</vt:lpstr>
      <vt:lpstr>6 вимірів соцієтальної культури Гофстеде</vt:lpstr>
      <vt:lpstr>Дослідження культури за проектом GLOBE і Україна</vt:lpstr>
      <vt:lpstr>Культури з малою й великою дистанцією влади на карті світу*</vt:lpstr>
      <vt:lpstr>Ronald Franklin Inglehart</vt:lpstr>
      <vt:lpstr>Культурна карта світу</vt:lpstr>
      <vt:lpstr>Географічні ареали поширення модерних і постмодерних цінностей (виживання vs самореалізація), 2011</vt:lpstr>
      <vt:lpstr>Ярослав Грицак про зміну цінностей у ХХ і ХХІ ст. </vt:lpstr>
      <vt:lpstr>Ярослав Грицак про рух України до постмодерних цінностей </vt:lpstr>
      <vt:lpstr>Модерні та постмодерні цінності в сучасній Україні (за Грицаком) </vt:lpstr>
      <vt:lpstr>Політична ідеологія </vt:lpstr>
      <vt:lpstr>Джерела і процес формування ідеологій</vt:lpstr>
      <vt:lpstr>Центральні ідеї найбільш поширених ідеологій</vt:lpstr>
      <vt:lpstr>Взаємодія ідей та інтересів у процесі виникнення ідеологій</vt:lpstr>
      <vt:lpstr>Поширення ідеологій і їх співвідношення з інтересами </vt:lpstr>
      <vt:lpstr>Рівні функціонування ідеологій</vt:lpstr>
      <vt:lpstr>Рівні функціонування ідеологій </vt:lpstr>
      <vt:lpstr>Ідейно-політичні доктрини</vt:lpstr>
      <vt:lpstr>Лібералізм  – універсальна ідеологія</vt:lpstr>
      <vt:lpstr>Теоретики лібералізму  (за країнами й роками)* </vt:lpstr>
      <vt:lpstr>Консерватизм</vt:lpstr>
      <vt:lpstr>Лібертаризм (= лібертаріанство, неолібералізм)</vt:lpstr>
      <vt:lpstr>Націоналізм</vt:lpstr>
      <vt:lpstr>Зміст трьох доктринальних різновидів націоналізму</vt:lpstr>
      <vt:lpstr>Ідеології в сучасній Україні</vt:lpstr>
      <vt:lpstr>Політико-ідеологічний компас</vt:lpstr>
      <vt:lpstr>Роль ідеологій у сучасному світі</vt:lpstr>
      <vt:lpstr>Причини та наслідки відносної  деідеологізації політичного життя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Соціальний капітал і політична участь громадянина в епоху змін</dc:title>
  <dc:creator>User</dc:creator>
  <cp:lastModifiedBy>Antonina Kolodii</cp:lastModifiedBy>
  <cp:revision>154</cp:revision>
  <dcterms:created xsi:type="dcterms:W3CDTF">2014-09-17T08:46:21Z</dcterms:created>
  <dcterms:modified xsi:type="dcterms:W3CDTF">2020-04-13T11:25:59Z</dcterms:modified>
</cp:coreProperties>
</file>