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70" r:id="rId1"/>
  </p:sldMasterIdLst>
  <p:notesMasterIdLst>
    <p:notesMasterId r:id="rId52"/>
  </p:notesMasterIdLst>
  <p:sldIdLst>
    <p:sldId id="256" r:id="rId2"/>
    <p:sldId id="429" r:id="rId3"/>
    <p:sldId id="433" r:id="rId4"/>
    <p:sldId id="431" r:id="rId5"/>
    <p:sldId id="432" r:id="rId6"/>
    <p:sldId id="428" r:id="rId7"/>
    <p:sldId id="438" r:id="rId8"/>
    <p:sldId id="436" r:id="rId9"/>
    <p:sldId id="439" r:id="rId10"/>
    <p:sldId id="447" r:id="rId11"/>
    <p:sldId id="446" r:id="rId12"/>
    <p:sldId id="437" r:id="rId13"/>
    <p:sldId id="434" r:id="rId14"/>
    <p:sldId id="448" r:id="rId15"/>
    <p:sldId id="440" r:id="rId16"/>
    <p:sldId id="445" r:id="rId17"/>
    <p:sldId id="444" r:id="rId18"/>
    <p:sldId id="441" r:id="rId19"/>
    <p:sldId id="423" r:id="rId20"/>
    <p:sldId id="424" r:id="rId21"/>
    <p:sldId id="425" r:id="rId22"/>
    <p:sldId id="389" r:id="rId23"/>
    <p:sldId id="396" r:id="rId24"/>
    <p:sldId id="388" r:id="rId25"/>
    <p:sldId id="401" r:id="rId26"/>
    <p:sldId id="403" r:id="rId27"/>
    <p:sldId id="430" r:id="rId28"/>
    <p:sldId id="397" r:id="rId29"/>
    <p:sldId id="399" r:id="rId30"/>
    <p:sldId id="376" r:id="rId31"/>
    <p:sldId id="391" r:id="rId32"/>
    <p:sldId id="395" r:id="rId33"/>
    <p:sldId id="400" r:id="rId34"/>
    <p:sldId id="382" r:id="rId35"/>
    <p:sldId id="422" r:id="rId36"/>
    <p:sldId id="357" r:id="rId37"/>
    <p:sldId id="360" r:id="rId38"/>
    <p:sldId id="361" r:id="rId39"/>
    <p:sldId id="408" r:id="rId40"/>
    <p:sldId id="417" r:id="rId41"/>
    <p:sldId id="418" r:id="rId42"/>
    <p:sldId id="363" r:id="rId43"/>
    <p:sldId id="364" r:id="rId44"/>
    <p:sldId id="365" r:id="rId45"/>
    <p:sldId id="413" r:id="rId46"/>
    <p:sldId id="414" r:id="rId47"/>
    <p:sldId id="443" r:id="rId48"/>
    <p:sldId id="346" r:id="rId49"/>
    <p:sldId id="362" r:id="rId50"/>
    <p:sldId id="372" r:id="rId51"/>
  </p:sldIdLst>
  <p:sldSz cx="9144000" cy="6858000" type="screen4x3"/>
  <p:notesSz cx="7005638" cy="9290050"/>
  <p:defaultTextStyle>
    <a:defPPr>
      <a:defRPr lang="en-US"/>
    </a:defPPr>
    <a:lvl1pPr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entury Gothic" panose="020B0502020202020204" pitchFamily="34" charset="0"/>
        <a:ea typeface="+mn-ea"/>
        <a:cs typeface="+mn-cs"/>
      </a:defRPr>
    </a:lvl1pPr>
    <a:lvl2pPr marL="4572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entury Gothic" panose="020B0502020202020204" pitchFamily="34" charset="0"/>
        <a:ea typeface="+mn-ea"/>
        <a:cs typeface="+mn-cs"/>
      </a:defRPr>
    </a:lvl2pPr>
    <a:lvl3pPr marL="9144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entury Gothic" panose="020B0502020202020204" pitchFamily="34" charset="0"/>
        <a:ea typeface="+mn-ea"/>
        <a:cs typeface="+mn-cs"/>
      </a:defRPr>
    </a:lvl3pPr>
    <a:lvl4pPr marL="13716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entury Gothic" panose="020B0502020202020204" pitchFamily="34" charset="0"/>
        <a:ea typeface="+mn-ea"/>
        <a:cs typeface="+mn-cs"/>
      </a:defRPr>
    </a:lvl4pPr>
    <a:lvl5pPr marL="18288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entury Gothic" panose="020B0502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entury Gothic" panose="020B0502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entury Gothic" panose="020B0502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entury Gothic" panose="020B0502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entury Gothic" panose="020B0502020202020204" pitchFamily="34" charset="0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озділ за замовчуванням" id="{6EDE0B3C-4860-4870-9F50-7581FA9ED447}">
          <p14:sldIdLst>
            <p14:sldId id="256"/>
            <p14:sldId id="429"/>
            <p14:sldId id="433"/>
            <p14:sldId id="431"/>
            <p14:sldId id="432"/>
            <p14:sldId id="428"/>
            <p14:sldId id="438"/>
            <p14:sldId id="436"/>
            <p14:sldId id="439"/>
            <p14:sldId id="447"/>
            <p14:sldId id="446"/>
            <p14:sldId id="437"/>
            <p14:sldId id="434"/>
            <p14:sldId id="448"/>
            <p14:sldId id="440"/>
            <p14:sldId id="445"/>
            <p14:sldId id="444"/>
            <p14:sldId id="441"/>
            <p14:sldId id="423"/>
            <p14:sldId id="424"/>
            <p14:sldId id="425"/>
            <p14:sldId id="389"/>
            <p14:sldId id="396"/>
            <p14:sldId id="388"/>
            <p14:sldId id="401"/>
            <p14:sldId id="403"/>
            <p14:sldId id="430"/>
            <p14:sldId id="397"/>
            <p14:sldId id="399"/>
            <p14:sldId id="376"/>
            <p14:sldId id="391"/>
            <p14:sldId id="395"/>
            <p14:sldId id="400"/>
            <p14:sldId id="382"/>
            <p14:sldId id="422"/>
            <p14:sldId id="357"/>
            <p14:sldId id="360"/>
            <p14:sldId id="361"/>
            <p14:sldId id="408"/>
            <p14:sldId id="417"/>
            <p14:sldId id="418"/>
            <p14:sldId id="363"/>
            <p14:sldId id="364"/>
            <p14:sldId id="365"/>
            <p14:sldId id="413"/>
            <p14:sldId id="414"/>
            <p14:sldId id="443"/>
          </p14:sldIdLst>
        </p14:section>
        <p14:section name="Розділ без заголовка" id="{9ADB7343-ED80-44E0-A25D-3626BB67FB73}">
          <p14:sldIdLst>
            <p14:sldId id="346"/>
            <p14:sldId id="362"/>
            <p14:sldId id="372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6">
          <p15:clr>
            <a:srgbClr val="A4A3A4"/>
          </p15:clr>
        </p15:guide>
        <p15:guide id="2" pos="2207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08000"/>
    <a:srgbClr val="F0AC74"/>
    <a:srgbClr val="0033CC"/>
    <a:srgbClr val="FFFFFF"/>
    <a:srgbClr val="009900"/>
    <a:srgbClr val="CC0000"/>
    <a:srgbClr val="008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Помірний стиль 2 –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1976" autoAdjust="0"/>
    <p:restoredTop sz="94660"/>
  </p:normalViewPr>
  <p:slideViewPr>
    <p:cSldViewPr>
      <p:cViewPr varScale="1">
        <p:scale>
          <a:sx n="114" d="100"/>
          <a:sy n="114" d="100"/>
        </p:scale>
        <p:origin x="1014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95" d="100"/>
          <a:sy n="95" d="100"/>
        </p:scale>
        <p:origin x="-2856" y="-90"/>
      </p:cViewPr>
      <p:guideLst>
        <p:guide orient="horz" pos="2926"/>
        <p:guide pos="2207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>
            <a:extLst>
              <a:ext uri="{FF2B5EF4-FFF2-40B4-BE49-F238E27FC236}">
                <a16:creationId xmlns:a16="http://schemas.microsoft.com/office/drawing/2014/main" id="{0D633836-ACC4-48FC-9F5A-61D9ECD1599A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5300" cy="465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113" tIns="46557" rIns="93113" bIns="46557" numCol="1" anchor="t" anchorCtr="0" compatLnSpc="1">
            <a:prstTxWarp prst="textNoShape">
              <a:avLst/>
            </a:prstTxWarp>
          </a:bodyPr>
          <a:lstStyle>
            <a:lvl1pPr defTabSz="931863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uk-UA" altLang="uk-UA"/>
          </a:p>
        </p:txBody>
      </p:sp>
      <p:sp>
        <p:nvSpPr>
          <p:cNvPr id="63491" name="Rectangle 3">
            <a:extLst>
              <a:ext uri="{FF2B5EF4-FFF2-40B4-BE49-F238E27FC236}">
                <a16:creationId xmlns:a16="http://schemas.microsoft.com/office/drawing/2014/main" id="{47AEDA0F-2D32-4212-8883-C83AE82C9939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968750" y="0"/>
            <a:ext cx="3035300" cy="465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113" tIns="46557" rIns="93113" bIns="46557" numCol="1" anchor="t" anchorCtr="0" compatLnSpc="1">
            <a:prstTxWarp prst="textNoShape">
              <a:avLst/>
            </a:prstTxWarp>
          </a:bodyPr>
          <a:lstStyle>
            <a:lvl1pPr algn="r" defTabSz="931863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uk-UA" altLang="uk-UA"/>
          </a:p>
        </p:txBody>
      </p:sp>
      <p:sp>
        <p:nvSpPr>
          <p:cNvPr id="4710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82688" y="696913"/>
            <a:ext cx="4643437" cy="34829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63493" name="Rectangle 5">
            <a:extLst>
              <a:ext uri="{FF2B5EF4-FFF2-40B4-BE49-F238E27FC236}">
                <a16:creationId xmlns:a16="http://schemas.microsoft.com/office/drawing/2014/main" id="{BB4C2C34-BE67-4AF3-83BB-364DD8F3E742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0088" y="4413250"/>
            <a:ext cx="5605462" cy="4179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113" tIns="46557" rIns="93113" bIns="4655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uk-UA" altLang="uk-UA" noProof="0"/>
              <a:t>Click to edit Master text styles</a:t>
            </a:r>
          </a:p>
          <a:p>
            <a:pPr lvl="1"/>
            <a:r>
              <a:rPr lang="uk-UA" altLang="uk-UA" noProof="0"/>
              <a:t>Second level</a:t>
            </a:r>
          </a:p>
          <a:p>
            <a:pPr lvl="2"/>
            <a:r>
              <a:rPr lang="uk-UA" altLang="uk-UA" noProof="0"/>
              <a:t>Third level</a:t>
            </a:r>
          </a:p>
          <a:p>
            <a:pPr lvl="3"/>
            <a:r>
              <a:rPr lang="uk-UA" altLang="uk-UA" noProof="0"/>
              <a:t>Fourth level</a:t>
            </a:r>
          </a:p>
          <a:p>
            <a:pPr lvl="4"/>
            <a:r>
              <a:rPr lang="uk-UA" altLang="uk-UA" noProof="0"/>
              <a:t>Fifth level</a:t>
            </a:r>
          </a:p>
        </p:txBody>
      </p:sp>
      <p:sp>
        <p:nvSpPr>
          <p:cNvPr id="63494" name="Rectangle 6">
            <a:extLst>
              <a:ext uri="{FF2B5EF4-FFF2-40B4-BE49-F238E27FC236}">
                <a16:creationId xmlns:a16="http://schemas.microsoft.com/office/drawing/2014/main" id="{923780FD-7D15-42CE-9E72-8855E96DEAC5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23325"/>
            <a:ext cx="3035300" cy="465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113" tIns="46557" rIns="93113" bIns="46557" numCol="1" anchor="b" anchorCtr="0" compatLnSpc="1">
            <a:prstTxWarp prst="textNoShape">
              <a:avLst/>
            </a:prstTxWarp>
          </a:bodyPr>
          <a:lstStyle>
            <a:lvl1pPr defTabSz="931863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uk-UA" altLang="uk-UA"/>
          </a:p>
        </p:txBody>
      </p:sp>
      <p:sp>
        <p:nvSpPr>
          <p:cNvPr id="63495" name="Rectangle 7">
            <a:extLst>
              <a:ext uri="{FF2B5EF4-FFF2-40B4-BE49-F238E27FC236}">
                <a16:creationId xmlns:a16="http://schemas.microsoft.com/office/drawing/2014/main" id="{28DE2C6B-E94D-43EA-AF17-9FE845D2D8D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68750" y="8823325"/>
            <a:ext cx="3035300" cy="465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113" tIns="46557" rIns="93113" bIns="46557" numCol="1" anchor="b" anchorCtr="0" compatLnSpc="1">
            <a:prstTxWarp prst="textNoShape">
              <a:avLst/>
            </a:prstTxWarp>
          </a:bodyPr>
          <a:lstStyle>
            <a:lvl1pPr algn="r" defTabSz="931863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F229DD08-B85E-4734-AEF6-ACC47F1CB791}" type="slidenum">
              <a:rPr lang="uk-UA" altLang="uk-UA"/>
              <a:pPr>
                <a:defRPr/>
              </a:pPr>
              <a:t>‹№›</a:t>
            </a:fld>
            <a:endParaRPr lang="uk-UA" alt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acebook.com/ashnar.lynx?fref=ts" TargetMode="External"/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uk-UA" dirty="0" smtClean="0"/>
              <a:t>Про його роль у</a:t>
            </a:r>
            <a:r>
              <a:rPr lang="uk-UA" baseline="0" dirty="0" smtClean="0"/>
              <a:t> становленні української державності див. </a:t>
            </a:r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229DD08-B85E-4734-AEF6-ACC47F1CB791}" type="slidenum">
              <a:rPr lang="uk-UA" altLang="uk-UA" smtClean="0"/>
              <a:pPr>
                <a:defRPr/>
              </a:pPr>
              <a:t>13</a:t>
            </a:fld>
            <a:endParaRPr lang="uk-UA" altLang="uk-UA"/>
          </a:p>
        </p:txBody>
      </p:sp>
    </p:spTree>
    <p:extLst>
      <p:ext uri="{BB962C8B-B14F-4D97-AF65-F5344CB8AC3E}">
        <p14:creationId xmlns:p14="http://schemas.microsoft.com/office/powerpoint/2010/main" val="186310944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uk-UA" dirty="0" smtClean="0"/>
              <a:t>* Про історію цієї родини можна прочитати в журналі «Дзвін», 1991, №3.</a:t>
            </a:r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229DD08-B85E-4734-AEF6-ACC47F1CB791}" type="slidenum">
              <a:rPr lang="uk-UA" altLang="uk-UA" smtClean="0"/>
              <a:pPr>
                <a:defRPr/>
              </a:pPr>
              <a:t>16</a:t>
            </a:fld>
            <a:endParaRPr lang="uk-UA" altLang="uk-UA"/>
          </a:p>
        </p:txBody>
      </p:sp>
    </p:spTree>
    <p:extLst>
      <p:ext uri="{BB962C8B-B14F-4D97-AF65-F5344CB8AC3E}">
        <p14:creationId xmlns:p14="http://schemas.microsoft.com/office/powerpoint/2010/main" val="327936893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uk-UA" sz="1200" kern="1200" baseline="30000" noProof="1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Джерела: В. Линник. Блиск і затемнення Кістяківських // Голос України, 1994, 3 грудня; Лариса Деменчук. Богдан Кістяківський. — К. Основи, 1995. — 173 с.</a:t>
            </a:r>
            <a:endParaRPr lang="uk-UA" sz="1200" kern="1200" noProof="1" smtClean="0">
              <a:solidFill>
                <a:schemeClr val="tx1"/>
              </a:solidFill>
              <a:effectLst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229DD08-B85E-4734-AEF6-ACC47F1CB791}" type="slidenum">
              <a:rPr lang="uk-UA" altLang="uk-UA" smtClean="0"/>
              <a:pPr>
                <a:defRPr/>
              </a:pPr>
              <a:t>17</a:t>
            </a:fld>
            <a:endParaRPr lang="uk-UA" altLang="uk-UA"/>
          </a:p>
        </p:txBody>
      </p:sp>
    </p:spTree>
    <p:extLst>
      <p:ext uri="{BB962C8B-B14F-4D97-AF65-F5344CB8AC3E}">
        <p14:creationId xmlns:p14="http://schemas.microsoft.com/office/powerpoint/2010/main" val="312737270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uk-UA" sz="1200" u="sng" kern="1200" dirty="0" err="1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  <a:hlinkClick r:id="rId3"/>
              </a:rPr>
              <a:t>Вячеслав</a:t>
            </a:r>
            <a:r>
              <a:rPr lang="uk-UA" sz="1200" u="sng" kern="12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  <a:hlinkClick r:id="rId3"/>
              </a:rPr>
              <a:t> Ільченко</a:t>
            </a:r>
            <a:r>
              <a:rPr lang="uk-UA" sz="1200" kern="12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для “</a:t>
            </a:r>
            <a:r>
              <a:rPr lang="uk-UA" sz="1200" kern="1200" dirty="0" err="1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Політерно</a:t>
            </a:r>
            <a:r>
              <a:rPr lang="uk-UA" sz="1200" kern="12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”</a:t>
            </a:r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229DD08-B85E-4734-AEF6-ACC47F1CB791}" type="slidenum">
              <a:rPr lang="uk-UA" altLang="uk-UA" smtClean="0"/>
              <a:pPr>
                <a:defRPr/>
              </a:pPr>
              <a:t>32</a:t>
            </a:fld>
            <a:endParaRPr lang="uk-UA" altLang="uk-UA"/>
          </a:p>
        </p:txBody>
      </p:sp>
    </p:spTree>
    <p:extLst>
      <p:ext uri="{BB962C8B-B14F-4D97-AF65-F5344CB8AC3E}">
        <p14:creationId xmlns:p14="http://schemas.microsoft.com/office/powerpoint/2010/main" val="22382662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uk-UA" sz="1800" b="1" dirty="0" smtClean="0"/>
              <a:t>* За </a:t>
            </a:r>
            <a:r>
              <a:rPr lang="uk-UA" sz="1800" b="1" dirty="0"/>
              <a:t>статтею Валерія Пекаря (див. список літератури)</a:t>
            </a:r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229DD08-B85E-4734-AEF6-ACC47F1CB791}" type="slidenum">
              <a:rPr lang="uk-UA" altLang="uk-UA" smtClean="0"/>
              <a:pPr>
                <a:defRPr/>
              </a:pPr>
              <a:t>36</a:t>
            </a:fld>
            <a:endParaRPr lang="uk-UA" altLang="uk-UA"/>
          </a:p>
        </p:txBody>
      </p:sp>
    </p:spTree>
    <p:extLst>
      <p:ext uri="{BB962C8B-B14F-4D97-AF65-F5344CB8AC3E}">
        <p14:creationId xmlns:p14="http://schemas.microsoft.com/office/powerpoint/2010/main" val="270024842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uk-UA" dirty="0"/>
              <a:t>За статтею Валерія Пекаря (див. список літератури)</a:t>
            </a:r>
          </a:p>
          <a:p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229DD08-B85E-4734-AEF6-ACC47F1CB791}" type="slidenum">
              <a:rPr lang="uk-UA" altLang="uk-UA" smtClean="0"/>
              <a:pPr>
                <a:defRPr/>
              </a:pPr>
              <a:t>37</a:t>
            </a:fld>
            <a:endParaRPr lang="uk-UA" altLang="uk-UA"/>
          </a:p>
        </p:txBody>
      </p:sp>
    </p:spTree>
    <p:extLst>
      <p:ext uri="{BB962C8B-B14F-4D97-AF65-F5344CB8AC3E}">
        <p14:creationId xmlns:p14="http://schemas.microsoft.com/office/powerpoint/2010/main" val="34398978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uk-UA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Олександр Вишняк, за результатами досліджень Інституту соціології. </a:t>
            </a:r>
            <a:r>
              <a:rPr lang="uk-UA" b="1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З повідомлення УНІАН за 21 грудня 2018. </a:t>
            </a:r>
            <a:endParaRPr lang="uk-UA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229DD08-B85E-4734-AEF6-ACC47F1CB791}" type="slidenum">
              <a:rPr lang="uk-UA" altLang="uk-UA" smtClean="0"/>
              <a:pPr>
                <a:defRPr/>
              </a:pPr>
              <a:t>43</a:t>
            </a:fld>
            <a:endParaRPr lang="uk-UA" altLang="uk-UA"/>
          </a:p>
        </p:txBody>
      </p:sp>
    </p:spTree>
    <p:extLst>
      <p:ext uri="{BB962C8B-B14F-4D97-AF65-F5344CB8AC3E}">
        <p14:creationId xmlns:p14="http://schemas.microsoft.com/office/powerpoint/2010/main" val="412598754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uk-UA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Олександр Вишняк, за результатами досліджень Інституту соціології. </a:t>
            </a:r>
            <a:r>
              <a:rPr lang="uk-UA" b="1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З повідомлення УНІАН за 21 грудня 2018. </a:t>
            </a:r>
            <a:endParaRPr lang="uk-UA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229DD08-B85E-4734-AEF6-ACC47F1CB791}" type="slidenum">
              <a:rPr lang="uk-UA" altLang="uk-UA" smtClean="0"/>
              <a:pPr>
                <a:defRPr/>
              </a:pPr>
              <a:t>44</a:t>
            </a:fld>
            <a:endParaRPr lang="uk-UA" altLang="uk-UA"/>
          </a:p>
        </p:txBody>
      </p:sp>
    </p:spTree>
    <p:extLst>
      <p:ext uri="{BB962C8B-B14F-4D97-AF65-F5344CB8AC3E}">
        <p14:creationId xmlns:p14="http://schemas.microsoft.com/office/powerpoint/2010/main" val="57085115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uk-UA" sz="1800" b="1" dirty="0" smtClean="0">
                <a:solidFill>
                  <a:schemeClr val="tx1"/>
                </a:solidFill>
              </a:rPr>
              <a:t>Докладніше див. статтю А. Колодій про політичний капітал  за посиланням </a:t>
            </a:r>
            <a:r>
              <a:rPr lang="uk-UA" sz="1800" b="1" baseline="0" dirty="0" smtClean="0">
                <a:solidFill>
                  <a:schemeClr val="tx1"/>
                </a:solidFill>
              </a:rPr>
              <a:t>на цьому сайті (див. список літератури)</a:t>
            </a:r>
            <a:endParaRPr lang="uk-UA" sz="1800" b="1" dirty="0">
              <a:solidFill>
                <a:schemeClr val="tx1"/>
              </a:solidFill>
            </a:endParaRPr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229DD08-B85E-4734-AEF6-ACC47F1CB791}" type="slidenum">
              <a:rPr lang="uk-UA" altLang="uk-UA" smtClean="0"/>
              <a:pPr>
                <a:defRPr/>
              </a:pPr>
              <a:t>48</a:t>
            </a:fld>
            <a:endParaRPr lang="uk-UA" altLang="uk-UA"/>
          </a:p>
        </p:txBody>
      </p:sp>
    </p:spTree>
    <p:extLst>
      <p:ext uri="{BB962C8B-B14F-4D97-AF65-F5344CB8AC3E}">
        <p14:creationId xmlns:p14="http://schemas.microsoft.com/office/powerpoint/2010/main" val="266997084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8"/>
          <p:cNvSpPr>
            <a:spLocks/>
          </p:cNvSpPr>
          <p:nvPr/>
        </p:nvSpPr>
        <p:spPr bwMode="auto">
          <a:xfrm>
            <a:off x="-31750" y="4321175"/>
            <a:ext cx="1395413" cy="781050"/>
          </a:xfrm>
          <a:custGeom>
            <a:avLst/>
            <a:gdLst>
              <a:gd name="T0" fmla="*/ 1006217 w 8042"/>
              <a:gd name="T1" fmla="*/ 781050 h 10000"/>
              <a:gd name="T2" fmla="*/ 1034327 w 8042"/>
              <a:gd name="T3" fmla="*/ 771677 h 10000"/>
              <a:gd name="T4" fmla="*/ 1039012 w 8042"/>
              <a:gd name="T5" fmla="*/ 766991 h 10000"/>
              <a:gd name="T6" fmla="*/ 1395413 w 8042"/>
              <a:gd name="T7" fmla="*/ 410832 h 10000"/>
              <a:gd name="T8" fmla="*/ 1395413 w 8042"/>
              <a:gd name="T9" fmla="*/ 368734 h 10000"/>
              <a:gd name="T10" fmla="*/ 1039012 w 8042"/>
              <a:gd name="T11" fmla="*/ 17261 h 10000"/>
              <a:gd name="T12" fmla="*/ 1034327 w 8042"/>
              <a:gd name="T13" fmla="*/ 12497 h 10000"/>
              <a:gd name="T14" fmla="*/ 1006217 w 8042"/>
              <a:gd name="T15" fmla="*/ 3202 h 10000"/>
              <a:gd name="T16" fmla="*/ 3123 w 8042"/>
              <a:gd name="T17" fmla="*/ 0 h 10000"/>
              <a:gd name="T18" fmla="*/ 0 w 8042"/>
              <a:gd name="T19" fmla="*/ 780347 h 10000"/>
              <a:gd name="T20" fmla="*/ 1006217 w 8042"/>
              <a:gd name="T21" fmla="*/ 781050 h 10000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8042" h="10000">
                <a:moveTo>
                  <a:pt x="5799" y="10000"/>
                </a:moveTo>
                <a:cubicBezTo>
                  <a:pt x="5880" y="10000"/>
                  <a:pt x="5934" y="9940"/>
                  <a:pt x="5961" y="9880"/>
                </a:cubicBezTo>
                <a:cubicBezTo>
                  <a:pt x="5961" y="9820"/>
                  <a:pt x="5988" y="9820"/>
                  <a:pt x="5988" y="9820"/>
                </a:cubicBezTo>
                <a:lnTo>
                  <a:pt x="8042" y="5260"/>
                </a:lnTo>
                <a:cubicBezTo>
                  <a:pt x="8096" y="5140"/>
                  <a:pt x="8096" y="4901"/>
                  <a:pt x="8042" y="4721"/>
                </a:cubicBezTo>
                <a:lnTo>
                  <a:pt x="5988" y="221"/>
                </a:lnTo>
                <a:cubicBezTo>
                  <a:pt x="5988" y="160"/>
                  <a:pt x="5961" y="160"/>
                  <a:pt x="5961" y="160"/>
                </a:cubicBezTo>
                <a:cubicBezTo>
                  <a:pt x="5934" y="101"/>
                  <a:pt x="5880" y="41"/>
                  <a:pt x="5799" y="41"/>
                </a:cubicBezTo>
                <a:lnTo>
                  <a:pt x="18" y="0"/>
                </a:lnTo>
                <a:cubicBezTo>
                  <a:pt x="12" y="3330"/>
                  <a:pt x="6" y="6661"/>
                  <a:pt x="0" y="9991"/>
                </a:cubicBezTo>
                <a:lnTo>
                  <a:pt x="5799" y="100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uk-UA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42416" y="2514601"/>
            <a:ext cx="6600451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42416" y="4777380"/>
            <a:ext cx="6600451" cy="1126283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uk-UA"/>
              <a:t>Клацніть, щоб редагувати стиль зразка підзаголовка</a:t>
            </a:r>
            <a:endParaRPr lang="en-US" dirty="0"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60AED0ED-9AC5-48C8-8BFE-D31E8C8BCA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 altLang="uk-UA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6B3A38E4-958F-457A-80A6-2CC66659AC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 altLang="uk-UA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1E1DF520-5005-4CE4-95DC-2BEDE05E14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23863" y="4529138"/>
            <a:ext cx="5842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43B4175-BEF8-4281-A86E-0F7D4655D912}" type="slidenum">
              <a:rPr lang="uk-UA" altLang="uk-UA"/>
              <a:pPr>
                <a:defRPr/>
              </a:pPr>
              <a:t>‹№›</a:t>
            </a:fld>
            <a:endParaRPr lang="uk-UA" altLang="uk-UA"/>
          </a:p>
        </p:txBody>
      </p:sp>
    </p:spTree>
    <p:extLst>
      <p:ext uri="{BB962C8B-B14F-4D97-AF65-F5344CB8AC3E}">
        <p14:creationId xmlns:p14="http://schemas.microsoft.com/office/powerpoint/2010/main" val="24327409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Назва та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11"/>
          <p:cNvSpPr>
            <a:spLocks/>
          </p:cNvSpPr>
          <p:nvPr/>
        </p:nvSpPr>
        <p:spPr bwMode="auto">
          <a:xfrm flipV="1">
            <a:off x="0" y="3167063"/>
            <a:ext cx="1358900" cy="508000"/>
          </a:xfrm>
          <a:custGeom>
            <a:avLst/>
            <a:gdLst>
              <a:gd name="T0" fmla="*/ 1358900 w 7908"/>
              <a:gd name="T1" fmla="*/ 238455 h 10000"/>
              <a:gd name="T2" fmla="*/ 1129839 w 7908"/>
              <a:gd name="T3" fmla="*/ 9550 h 10000"/>
              <a:gd name="T4" fmla="*/ 1124856 w 7908"/>
              <a:gd name="T5" fmla="*/ 4775 h 10000"/>
              <a:gd name="T6" fmla="*/ 1110593 w 7908"/>
              <a:gd name="T7" fmla="*/ 0 h 10000"/>
              <a:gd name="T8" fmla="*/ 1019862 w 7908"/>
              <a:gd name="T9" fmla="*/ 0 h 10000"/>
              <a:gd name="T10" fmla="*/ 0 w 7908"/>
              <a:gd name="T11" fmla="*/ 3150 h 10000"/>
              <a:gd name="T12" fmla="*/ 0 w 7908"/>
              <a:gd name="T13" fmla="*/ 508000 h 10000"/>
              <a:gd name="T14" fmla="*/ 1019862 w 7908"/>
              <a:gd name="T15" fmla="*/ 505562 h 10000"/>
              <a:gd name="T16" fmla="*/ 1110593 w 7908"/>
              <a:gd name="T17" fmla="*/ 505562 h 10000"/>
              <a:gd name="T18" fmla="*/ 1124856 w 7908"/>
              <a:gd name="T19" fmla="*/ 500837 h 10000"/>
              <a:gd name="T20" fmla="*/ 1129839 w 7908"/>
              <a:gd name="T21" fmla="*/ 496011 h 10000"/>
              <a:gd name="T22" fmla="*/ 1358900 w 7908"/>
              <a:gd name="T23" fmla="*/ 267106 h 10000"/>
              <a:gd name="T24" fmla="*/ 1358900 w 7908"/>
              <a:gd name="T25" fmla="*/ 238455 h 1000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uk-UA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609600"/>
            <a:ext cx="6591985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4354046"/>
            <a:ext cx="6591985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Відредагуйте стиль зразка тексту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7C5B09F8-02ED-454E-94EF-DED3B2A691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 altLang="uk-UA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23D52BB0-0675-4B15-AAAC-E07913D5FA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 altLang="uk-UA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2AFC4A4C-B46F-4360-87B6-909B229CA4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11175" y="3244850"/>
            <a:ext cx="585788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FE76EAC-7056-419C-877F-EF38EAB81FD4}" type="slidenum">
              <a:rPr lang="uk-UA" altLang="uk-UA"/>
              <a:pPr>
                <a:defRPr/>
              </a:pPr>
              <a:t>‹№›</a:t>
            </a:fld>
            <a:endParaRPr lang="uk-UA" altLang="uk-UA"/>
          </a:p>
        </p:txBody>
      </p:sp>
    </p:spTree>
    <p:extLst>
      <p:ext uri="{BB962C8B-B14F-4D97-AF65-F5344CB8AC3E}">
        <p14:creationId xmlns:p14="http://schemas.microsoft.com/office/powerpoint/2010/main" val="7195569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11"/>
          <p:cNvSpPr>
            <a:spLocks/>
          </p:cNvSpPr>
          <p:nvPr/>
        </p:nvSpPr>
        <p:spPr bwMode="auto">
          <a:xfrm flipV="1">
            <a:off x="0" y="3167063"/>
            <a:ext cx="1358900" cy="508000"/>
          </a:xfrm>
          <a:custGeom>
            <a:avLst/>
            <a:gdLst>
              <a:gd name="T0" fmla="*/ 1358900 w 7908"/>
              <a:gd name="T1" fmla="*/ 238455 h 10000"/>
              <a:gd name="T2" fmla="*/ 1129839 w 7908"/>
              <a:gd name="T3" fmla="*/ 9550 h 10000"/>
              <a:gd name="T4" fmla="*/ 1124856 w 7908"/>
              <a:gd name="T5" fmla="*/ 4775 h 10000"/>
              <a:gd name="T6" fmla="*/ 1110593 w 7908"/>
              <a:gd name="T7" fmla="*/ 0 h 10000"/>
              <a:gd name="T8" fmla="*/ 1019862 w 7908"/>
              <a:gd name="T9" fmla="*/ 0 h 10000"/>
              <a:gd name="T10" fmla="*/ 0 w 7908"/>
              <a:gd name="T11" fmla="*/ 3150 h 10000"/>
              <a:gd name="T12" fmla="*/ 0 w 7908"/>
              <a:gd name="T13" fmla="*/ 508000 h 10000"/>
              <a:gd name="T14" fmla="*/ 1019862 w 7908"/>
              <a:gd name="T15" fmla="*/ 505562 h 10000"/>
              <a:gd name="T16" fmla="*/ 1110593 w 7908"/>
              <a:gd name="T17" fmla="*/ 505562 h 10000"/>
              <a:gd name="T18" fmla="*/ 1124856 w 7908"/>
              <a:gd name="T19" fmla="*/ 500837 h 10000"/>
              <a:gd name="T20" fmla="*/ 1129839 w 7908"/>
              <a:gd name="T21" fmla="*/ 496011 h 10000"/>
              <a:gd name="T22" fmla="*/ 1358900 w 7908"/>
              <a:gd name="T23" fmla="*/ 267106 h 10000"/>
              <a:gd name="T24" fmla="*/ 1358900 w 7908"/>
              <a:gd name="T25" fmla="*/ 238455 h 1000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uk-UA"/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1808163" y="647700"/>
            <a:ext cx="457200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eaLnBrk="1" hangingPunct="1">
              <a:defRPr/>
            </a:pPr>
            <a:r>
              <a:rPr lang="en-US" altLang="uk-UA" sz="8000">
                <a:solidFill>
                  <a:schemeClr val="accent1"/>
                </a:solidFill>
                <a:latin typeface="Arial" panose="020B0604020202020204" pitchFamily="34" charset="0"/>
              </a:rPr>
              <a:t>“</a:t>
            </a:r>
          </a:p>
        </p:txBody>
      </p:sp>
      <p:sp>
        <p:nvSpPr>
          <p:cNvPr id="7" name="TextBox 62"/>
          <p:cNvSpPr txBox="1">
            <a:spLocks noChangeArrowheads="1"/>
          </p:cNvSpPr>
          <p:nvPr/>
        </p:nvSpPr>
        <p:spPr bwMode="auto">
          <a:xfrm>
            <a:off x="8169275" y="2905125"/>
            <a:ext cx="4572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eaLnBrk="1" hangingPunct="1">
              <a:defRPr/>
            </a:pPr>
            <a:r>
              <a:rPr lang="en-US" altLang="uk-UA" sz="8000">
                <a:solidFill>
                  <a:schemeClr val="accent1"/>
                </a:solidFill>
                <a:latin typeface="Arial" panose="020B0604020202020204" pitchFamily="34" charset="0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88123" y="609600"/>
            <a:ext cx="6109587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415972" y="3505200"/>
            <a:ext cx="5653888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uk-UA"/>
              <a:t>Відредагуйте стиль зразка тексту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4354046"/>
            <a:ext cx="6591985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Відредагуйте стиль зразка тексту</a:t>
            </a:r>
          </a:p>
        </p:txBody>
      </p:sp>
      <p:sp>
        <p:nvSpPr>
          <p:cNvPr id="8" name="Date Placeholder 3">
            <a:extLst>
              <a:ext uri="{FF2B5EF4-FFF2-40B4-BE49-F238E27FC236}">
                <a16:creationId xmlns:a16="http://schemas.microsoft.com/office/drawing/2014/main" id="{56379DCD-4341-4A95-A4DD-DF46667ACC42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 altLang="uk-UA"/>
          </a:p>
        </p:txBody>
      </p:sp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0C6B9B25-FD23-478D-ABFC-072CA01C56E6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 altLang="uk-UA"/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18879AF0-EEF6-4D1F-9F01-7CEB7AC99FBE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>
          <a:xfrm>
            <a:off x="511175" y="3244850"/>
            <a:ext cx="585788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824E1FE-7DCF-40BC-8888-AA112F0B4972}" type="slidenum">
              <a:rPr lang="uk-UA" altLang="uk-UA"/>
              <a:pPr>
                <a:defRPr/>
              </a:pPr>
              <a:t>‹№›</a:t>
            </a:fld>
            <a:endParaRPr lang="uk-UA" altLang="uk-UA"/>
          </a:p>
        </p:txBody>
      </p:sp>
    </p:spTree>
    <p:extLst>
      <p:ext uri="{BB962C8B-B14F-4D97-AF65-F5344CB8AC3E}">
        <p14:creationId xmlns:p14="http://schemas.microsoft.com/office/powerpoint/2010/main" val="4702900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ка назв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11"/>
          <p:cNvSpPr>
            <a:spLocks/>
          </p:cNvSpPr>
          <p:nvPr/>
        </p:nvSpPr>
        <p:spPr bwMode="auto">
          <a:xfrm flipV="1">
            <a:off x="0" y="4910138"/>
            <a:ext cx="1358900" cy="508000"/>
          </a:xfrm>
          <a:custGeom>
            <a:avLst/>
            <a:gdLst>
              <a:gd name="T0" fmla="*/ 1358900 w 7908"/>
              <a:gd name="T1" fmla="*/ 238455 h 10000"/>
              <a:gd name="T2" fmla="*/ 1129839 w 7908"/>
              <a:gd name="T3" fmla="*/ 9550 h 10000"/>
              <a:gd name="T4" fmla="*/ 1124856 w 7908"/>
              <a:gd name="T5" fmla="*/ 4775 h 10000"/>
              <a:gd name="T6" fmla="*/ 1110593 w 7908"/>
              <a:gd name="T7" fmla="*/ 0 h 10000"/>
              <a:gd name="T8" fmla="*/ 1019862 w 7908"/>
              <a:gd name="T9" fmla="*/ 0 h 10000"/>
              <a:gd name="T10" fmla="*/ 0 w 7908"/>
              <a:gd name="T11" fmla="*/ 3150 h 10000"/>
              <a:gd name="T12" fmla="*/ 0 w 7908"/>
              <a:gd name="T13" fmla="*/ 508000 h 10000"/>
              <a:gd name="T14" fmla="*/ 1019862 w 7908"/>
              <a:gd name="T15" fmla="*/ 505562 h 10000"/>
              <a:gd name="T16" fmla="*/ 1110593 w 7908"/>
              <a:gd name="T17" fmla="*/ 505562 h 10000"/>
              <a:gd name="T18" fmla="*/ 1124856 w 7908"/>
              <a:gd name="T19" fmla="*/ 500837 h 10000"/>
              <a:gd name="T20" fmla="*/ 1129839 w 7908"/>
              <a:gd name="T21" fmla="*/ 496011 h 10000"/>
              <a:gd name="T22" fmla="*/ 1358900 w 7908"/>
              <a:gd name="T23" fmla="*/ 267106 h 10000"/>
              <a:gd name="T24" fmla="*/ 1358900 w 7908"/>
              <a:gd name="T25" fmla="*/ 238455 h 1000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uk-UA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2438401"/>
            <a:ext cx="6591985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591985" cy="729622"/>
          </a:xfrm>
        </p:spPr>
        <p:txBody>
          <a:bodyPr rtlCol="0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uk-UA"/>
              <a:t>Відредагуйте стиль зразка тексту</a:t>
            </a:r>
          </a:p>
        </p:txBody>
      </p:sp>
      <p:sp>
        <p:nvSpPr>
          <p:cNvPr id="6" name="Date Placeholder 4">
            <a:extLst>
              <a:ext uri="{FF2B5EF4-FFF2-40B4-BE49-F238E27FC236}">
                <a16:creationId xmlns:a16="http://schemas.microsoft.com/office/drawing/2014/main" id="{7DF674D7-82D4-41FC-BA83-CDB3B244D7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 altLang="uk-UA"/>
          </a:p>
        </p:txBody>
      </p:sp>
      <p:sp>
        <p:nvSpPr>
          <p:cNvPr id="7" name="Footer Placeholder 5">
            <a:extLst>
              <a:ext uri="{FF2B5EF4-FFF2-40B4-BE49-F238E27FC236}">
                <a16:creationId xmlns:a16="http://schemas.microsoft.com/office/drawing/2014/main" id="{4F23174C-A526-4F82-9787-79A05C69FE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 altLang="uk-UA"/>
          </a:p>
        </p:txBody>
      </p:sp>
      <p:sp>
        <p:nvSpPr>
          <p:cNvPr id="8" name="Slide Number Placeholder 6">
            <a:extLst>
              <a:ext uri="{FF2B5EF4-FFF2-40B4-BE49-F238E27FC236}">
                <a16:creationId xmlns:a16="http://schemas.microsoft.com/office/drawing/2014/main" id="{32FD0343-BCAC-4917-A574-9D83928F5D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11175" y="4983163"/>
            <a:ext cx="585788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070D76C-85AE-4D2F-8604-54564301B501}" type="slidenum">
              <a:rPr lang="uk-UA" altLang="uk-UA"/>
              <a:pPr>
                <a:defRPr/>
              </a:pPr>
              <a:t>‹№›</a:t>
            </a:fld>
            <a:endParaRPr lang="uk-UA" altLang="uk-UA"/>
          </a:p>
        </p:txBody>
      </p:sp>
    </p:spTree>
    <p:extLst>
      <p:ext uri="{BB962C8B-B14F-4D97-AF65-F5344CB8AC3E}">
        <p14:creationId xmlns:p14="http://schemas.microsoft.com/office/powerpoint/2010/main" val="204559817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ка назви цита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11"/>
          <p:cNvSpPr>
            <a:spLocks/>
          </p:cNvSpPr>
          <p:nvPr/>
        </p:nvSpPr>
        <p:spPr bwMode="auto">
          <a:xfrm flipV="1">
            <a:off x="0" y="4910138"/>
            <a:ext cx="1358900" cy="508000"/>
          </a:xfrm>
          <a:custGeom>
            <a:avLst/>
            <a:gdLst>
              <a:gd name="T0" fmla="*/ 1358900 w 7908"/>
              <a:gd name="T1" fmla="*/ 238455 h 10000"/>
              <a:gd name="T2" fmla="*/ 1129839 w 7908"/>
              <a:gd name="T3" fmla="*/ 9550 h 10000"/>
              <a:gd name="T4" fmla="*/ 1124856 w 7908"/>
              <a:gd name="T5" fmla="*/ 4775 h 10000"/>
              <a:gd name="T6" fmla="*/ 1110593 w 7908"/>
              <a:gd name="T7" fmla="*/ 0 h 10000"/>
              <a:gd name="T8" fmla="*/ 1019862 w 7908"/>
              <a:gd name="T9" fmla="*/ 0 h 10000"/>
              <a:gd name="T10" fmla="*/ 0 w 7908"/>
              <a:gd name="T11" fmla="*/ 3150 h 10000"/>
              <a:gd name="T12" fmla="*/ 0 w 7908"/>
              <a:gd name="T13" fmla="*/ 508000 h 10000"/>
              <a:gd name="T14" fmla="*/ 1019862 w 7908"/>
              <a:gd name="T15" fmla="*/ 505562 h 10000"/>
              <a:gd name="T16" fmla="*/ 1110593 w 7908"/>
              <a:gd name="T17" fmla="*/ 505562 h 10000"/>
              <a:gd name="T18" fmla="*/ 1124856 w 7908"/>
              <a:gd name="T19" fmla="*/ 500837 h 10000"/>
              <a:gd name="T20" fmla="*/ 1129839 w 7908"/>
              <a:gd name="T21" fmla="*/ 496011 h 10000"/>
              <a:gd name="T22" fmla="*/ 1358900 w 7908"/>
              <a:gd name="T23" fmla="*/ 267106 h 10000"/>
              <a:gd name="T24" fmla="*/ 1358900 w 7908"/>
              <a:gd name="T25" fmla="*/ 238455 h 1000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uk-UA"/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1808163" y="647700"/>
            <a:ext cx="457200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eaLnBrk="1" hangingPunct="1">
              <a:defRPr/>
            </a:pPr>
            <a:r>
              <a:rPr lang="en-US" altLang="uk-UA" sz="8000">
                <a:solidFill>
                  <a:schemeClr val="accent1"/>
                </a:solidFill>
                <a:latin typeface="Arial" panose="020B0604020202020204" pitchFamily="34" charset="0"/>
              </a:rPr>
              <a:t>“</a:t>
            </a:r>
          </a:p>
        </p:txBody>
      </p:sp>
      <p:sp>
        <p:nvSpPr>
          <p:cNvPr id="7" name="TextBox 62"/>
          <p:cNvSpPr txBox="1">
            <a:spLocks noChangeArrowheads="1"/>
          </p:cNvSpPr>
          <p:nvPr/>
        </p:nvSpPr>
        <p:spPr bwMode="auto">
          <a:xfrm>
            <a:off x="8169275" y="2905125"/>
            <a:ext cx="4572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eaLnBrk="1" hangingPunct="1">
              <a:defRPr/>
            </a:pPr>
            <a:r>
              <a:rPr lang="en-US" altLang="uk-UA" sz="8000">
                <a:solidFill>
                  <a:schemeClr val="accent1"/>
                </a:solidFill>
                <a:latin typeface="Arial" panose="020B0604020202020204" pitchFamily="34" charset="0"/>
              </a:rPr>
              <a:t>”</a:t>
            </a:r>
          </a:p>
        </p:txBody>
      </p:sp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2188123" y="609600"/>
            <a:ext cx="6109587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942415" y="4343400"/>
            <a:ext cx="6688292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uk-UA"/>
              <a:t>Відредагуйте стиль зразка тексту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688292" cy="729622"/>
          </a:xfrm>
        </p:spPr>
        <p:txBody>
          <a:bodyPr rtlCol="0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uk-UA"/>
              <a:t>Відредагуйте стиль зразка тексту</a:t>
            </a:r>
          </a:p>
        </p:txBody>
      </p:sp>
      <p:sp>
        <p:nvSpPr>
          <p:cNvPr id="8" name="Date Placeholder 4">
            <a:extLst>
              <a:ext uri="{FF2B5EF4-FFF2-40B4-BE49-F238E27FC236}">
                <a16:creationId xmlns:a16="http://schemas.microsoft.com/office/drawing/2014/main" id="{8414D0A0-855C-4F47-8536-6F95CC3C25E5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 altLang="uk-UA"/>
          </a:p>
        </p:txBody>
      </p:sp>
      <p:sp>
        <p:nvSpPr>
          <p:cNvPr id="9" name="Footer Placeholder 5">
            <a:extLst>
              <a:ext uri="{FF2B5EF4-FFF2-40B4-BE49-F238E27FC236}">
                <a16:creationId xmlns:a16="http://schemas.microsoft.com/office/drawing/2014/main" id="{199D951F-A4DE-474E-8223-8EAF7E5272C8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 altLang="uk-UA"/>
          </a:p>
        </p:txBody>
      </p:sp>
      <p:sp>
        <p:nvSpPr>
          <p:cNvPr id="10" name="Slide Number Placeholder 6">
            <a:extLst>
              <a:ext uri="{FF2B5EF4-FFF2-40B4-BE49-F238E27FC236}">
                <a16:creationId xmlns:a16="http://schemas.microsoft.com/office/drawing/2014/main" id="{FD193EDB-ABD7-497B-B0D9-7EDCC1F45ED9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>
          <a:xfrm>
            <a:off x="511175" y="4983163"/>
            <a:ext cx="585788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5A0E325-CAA7-4E21-BB23-7A83B7A6DD44}" type="slidenum">
              <a:rPr lang="uk-UA" altLang="uk-UA"/>
              <a:pPr>
                <a:defRPr/>
              </a:pPr>
              <a:t>‹№›</a:t>
            </a:fld>
            <a:endParaRPr lang="uk-UA" altLang="uk-UA"/>
          </a:p>
        </p:txBody>
      </p:sp>
    </p:spTree>
    <p:extLst>
      <p:ext uri="{BB962C8B-B14F-4D97-AF65-F5344CB8AC3E}">
        <p14:creationId xmlns:p14="http://schemas.microsoft.com/office/powerpoint/2010/main" val="286632182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Істина/хибніст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11"/>
          <p:cNvSpPr>
            <a:spLocks/>
          </p:cNvSpPr>
          <p:nvPr/>
        </p:nvSpPr>
        <p:spPr bwMode="auto">
          <a:xfrm flipV="1">
            <a:off x="0" y="4910138"/>
            <a:ext cx="1358900" cy="508000"/>
          </a:xfrm>
          <a:custGeom>
            <a:avLst/>
            <a:gdLst>
              <a:gd name="T0" fmla="*/ 1358900 w 7908"/>
              <a:gd name="T1" fmla="*/ 238455 h 10000"/>
              <a:gd name="T2" fmla="*/ 1129839 w 7908"/>
              <a:gd name="T3" fmla="*/ 9550 h 10000"/>
              <a:gd name="T4" fmla="*/ 1124856 w 7908"/>
              <a:gd name="T5" fmla="*/ 4775 h 10000"/>
              <a:gd name="T6" fmla="*/ 1110593 w 7908"/>
              <a:gd name="T7" fmla="*/ 0 h 10000"/>
              <a:gd name="T8" fmla="*/ 1019862 w 7908"/>
              <a:gd name="T9" fmla="*/ 0 h 10000"/>
              <a:gd name="T10" fmla="*/ 0 w 7908"/>
              <a:gd name="T11" fmla="*/ 3150 h 10000"/>
              <a:gd name="T12" fmla="*/ 0 w 7908"/>
              <a:gd name="T13" fmla="*/ 508000 h 10000"/>
              <a:gd name="T14" fmla="*/ 1019862 w 7908"/>
              <a:gd name="T15" fmla="*/ 505562 h 10000"/>
              <a:gd name="T16" fmla="*/ 1110593 w 7908"/>
              <a:gd name="T17" fmla="*/ 505562 h 10000"/>
              <a:gd name="T18" fmla="*/ 1124856 w 7908"/>
              <a:gd name="T19" fmla="*/ 500837 h 10000"/>
              <a:gd name="T20" fmla="*/ 1129839 w 7908"/>
              <a:gd name="T21" fmla="*/ 496011 h 10000"/>
              <a:gd name="T22" fmla="*/ 1358900 w 7908"/>
              <a:gd name="T23" fmla="*/ 267106 h 10000"/>
              <a:gd name="T24" fmla="*/ 1358900 w 7908"/>
              <a:gd name="T25" fmla="*/ 238455 h 1000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uk-UA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6" y="627407"/>
            <a:ext cx="6591984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942415" y="4343400"/>
            <a:ext cx="6591985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uk-UA"/>
              <a:t>Відредагуйте стиль зразка тексту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591985" cy="729622"/>
          </a:xfrm>
        </p:spPr>
        <p:txBody>
          <a:bodyPr rtlCol="0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uk-UA"/>
              <a:t>Відредагуйте стиль зразка тексту</a:t>
            </a:r>
          </a:p>
        </p:txBody>
      </p:sp>
      <p:sp>
        <p:nvSpPr>
          <p:cNvPr id="6" name="Date Placeholder 4">
            <a:extLst>
              <a:ext uri="{FF2B5EF4-FFF2-40B4-BE49-F238E27FC236}">
                <a16:creationId xmlns:a16="http://schemas.microsoft.com/office/drawing/2014/main" id="{07A0EFB8-5A2F-4F54-968F-759EE20E249E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 altLang="uk-UA"/>
          </a:p>
        </p:txBody>
      </p:sp>
      <p:sp>
        <p:nvSpPr>
          <p:cNvPr id="7" name="Footer Placeholder 5">
            <a:extLst>
              <a:ext uri="{FF2B5EF4-FFF2-40B4-BE49-F238E27FC236}">
                <a16:creationId xmlns:a16="http://schemas.microsoft.com/office/drawing/2014/main" id="{87F1AA73-5CE2-4ADE-98ED-15B26FC586E0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 altLang="uk-UA"/>
          </a:p>
        </p:txBody>
      </p:sp>
      <p:sp>
        <p:nvSpPr>
          <p:cNvPr id="8" name="Slide Number Placeholder 6">
            <a:extLst>
              <a:ext uri="{FF2B5EF4-FFF2-40B4-BE49-F238E27FC236}">
                <a16:creationId xmlns:a16="http://schemas.microsoft.com/office/drawing/2014/main" id="{126E2602-23CA-4FD7-AD7F-CCDDB75AD3F6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>
          <a:xfrm>
            <a:off x="511175" y="4983163"/>
            <a:ext cx="585788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F75D5DD-DE27-4EED-8FD0-D7B6F5CC441C}" type="slidenum">
              <a:rPr lang="uk-UA" altLang="uk-UA"/>
              <a:pPr>
                <a:defRPr/>
              </a:pPr>
              <a:t>‹№›</a:t>
            </a:fld>
            <a:endParaRPr lang="uk-UA" altLang="uk-UA"/>
          </a:p>
        </p:txBody>
      </p:sp>
    </p:spTree>
    <p:extLst>
      <p:ext uri="{BB962C8B-B14F-4D97-AF65-F5344CB8AC3E}">
        <p14:creationId xmlns:p14="http://schemas.microsoft.com/office/powerpoint/2010/main" val="161514455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11"/>
          <p:cNvSpPr>
            <a:spLocks/>
          </p:cNvSpPr>
          <p:nvPr/>
        </p:nvSpPr>
        <p:spPr bwMode="auto">
          <a:xfrm flipV="1">
            <a:off x="0" y="711200"/>
            <a:ext cx="1358900" cy="508000"/>
          </a:xfrm>
          <a:custGeom>
            <a:avLst/>
            <a:gdLst>
              <a:gd name="T0" fmla="*/ 1358900 w 7908"/>
              <a:gd name="T1" fmla="*/ 238455 h 10000"/>
              <a:gd name="T2" fmla="*/ 1129839 w 7908"/>
              <a:gd name="T3" fmla="*/ 9550 h 10000"/>
              <a:gd name="T4" fmla="*/ 1124856 w 7908"/>
              <a:gd name="T5" fmla="*/ 4775 h 10000"/>
              <a:gd name="T6" fmla="*/ 1110593 w 7908"/>
              <a:gd name="T7" fmla="*/ 0 h 10000"/>
              <a:gd name="T8" fmla="*/ 1019862 w 7908"/>
              <a:gd name="T9" fmla="*/ 0 h 10000"/>
              <a:gd name="T10" fmla="*/ 0 w 7908"/>
              <a:gd name="T11" fmla="*/ 3150 h 10000"/>
              <a:gd name="T12" fmla="*/ 0 w 7908"/>
              <a:gd name="T13" fmla="*/ 508000 h 10000"/>
              <a:gd name="T14" fmla="*/ 1019862 w 7908"/>
              <a:gd name="T15" fmla="*/ 505562 h 10000"/>
              <a:gd name="T16" fmla="*/ 1110593 w 7908"/>
              <a:gd name="T17" fmla="*/ 505562 h 10000"/>
              <a:gd name="T18" fmla="*/ 1124856 w 7908"/>
              <a:gd name="T19" fmla="*/ 500837 h 10000"/>
              <a:gd name="T20" fmla="*/ 1129839 w 7908"/>
              <a:gd name="T21" fmla="*/ 496011 h 10000"/>
              <a:gd name="T22" fmla="*/ 1358900 w 7908"/>
              <a:gd name="T23" fmla="*/ 267106 h 10000"/>
              <a:gd name="T24" fmla="*/ 1358900 w 7908"/>
              <a:gd name="T25" fmla="*/ 238455 h 1000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uk-UA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/>
              <a:t>Відредагуйте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41C7A3E0-0900-41C1-9C61-6702235615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 altLang="uk-UA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499FEA85-362D-4EB1-B6CE-B7B1152629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 altLang="uk-UA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A0F65B2D-3174-4250-B0DF-3780947374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A6D702-0E70-48BA-ADBA-81BA2249ACE9}" type="slidenum">
              <a:rPr lang="uk-UA" altLang="uk-UA"/>
              <a:pPr>
                <a:defRPr/>
              </a:pPr>
              <a:t>‹№›</a:t>
            </a:fld>
            <a:endParaRPr lang="uk-UA" altLang="uk-UA"/>
          </a:p>
        </p:txBody>
      </p:sp>
    </p:spTree>
    <p:extLst>
      <p:ext uri="{BB962C8B-B14F-4D97-AF65-F5344CB8AC3E}">
        <p14:creationId xmlns:p14="http://schemas.microsoft.com/office/powerpoint/2010/main" val="159272769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11"/>
          <p:cNvSpPr>
            <a:spLocks/>
          </p:cNvSpPr>
          <p:nvPr/>
        </p:nvSpPr>
        <p:spPr bwMode="auto">
          <a:xfrm flipV="1">
            <a:off x="0" y="711200"/>
            <a:ext cx="1358900" cy="508000"/>
          </a:xfrm>
          <a:custGeom>
            <a:avLst/>
            <a:gdLst>
              <a:gd name="T0" fmla="*/ 1358900 w 7908"/>
              <a:gd name="T1" fmla="*/ 238455 h 10000"/>
              <a:gd name="T2" fmla="*/ 1129839 w 7908"/>
              <a:gd name="T3" fmla="*/ 9550 h 10000"/>
              <a:gd name="T4" fmla="*/ 1124856 w 7908"/>
              <a:gd name="T5" fmla="*/ 4775 h 10000"/>
              <a:gd name="T6" fmla="*/ 1110593 w 7908"/>
              <a:gd name="T7" fmla="*/ 0 h 10000"/>
              <a:gd name="T8" fmla="*/ 1019862 w 7908"/>
              <a:gd name="T9" fmla="*/ 0 h 10000"/>
              <a:gd name="T10" fmla="*/ 0 w 7908"/>
              <a:gd name="T11" fmla="*/ 3150 h 10000"/>
              <a:gd name="T12" fmla="*/ 0 w 7908"/>
              <a:gd name="T13" fmla="*/ 508000 h 10000"/>
              <a:gd name="T14" fmla="*/ 1019862 w 7908"/>
              <a:gd name="T15" fmla="*/ 505562 h 10000"/>
              <a:gd name="T16" fmla="*/ 1110593 w 7908"/>
              <a:gd name="T17" fmla="*/ 505562 h 10000"/>
              <a:gd name="T18" fmla="*/ 1124856 w 7908"/>
              <a:gd name="T19" fmla="*/ 500837 h 10000"/>
              <a:gd name="T20" fmla="*/ 1129839 w 7908"/>
              <a:gd name="T21" fmla="*/ 496011 h 10000"/>
              <a:gd name="T22" fmla="*/ 1358900 w 7908"/>
              <a:gd name="T23" fmla="*/ 267106 h 10000"/>
              <a:gd name="T24" fmla="*/ 1358900 w 7908"/>
              <a:gd name="T25" fmla="*/ 238455 h 1000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uk-UA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78535" y="627406"/>
            <a:ext cx="1656132" cy="5283817"/>
          </a:xfrm>
        </p:spPr>
        <p:txBody>
          <a:bodyPr vert="eaVert" anchor="ctr"/>
          <a:lstStyle/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42416" y="627406"/>
            <a:ext cx="4716348" cy="5283817"/>
          </a:xfrm>
        </p:spPr>
        <p:txBody>
          <a:bodyPr vert="eaVert"/>
          <a:lstStyle/>
          <a:p>
            <a:pPr lvl="0"/>
            <a:r>
              <a:rPr lang="uk-UA"/>
              <a:t>Відредагуйте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8D8769FB-D2E5-47AE-BD39-916F028ADF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 altLang="uk-UA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8C0E1F0D-4C2F-4C07-A430-03C3E63AEC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 altLang="uk-UA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BCE87DB8-C8A7-4FAB-8914-F8AEC9531B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70F711-64D1-4F09-AFFA-C258685C5997}" type="slidenum">
              <a:rPr lang="uk-UA" altLang="uk-UA"/>
              <a:pPr>
                <a:defRPr/>
              </a:pPr>
              <a:t>‹№›</a:t>
            </a:fld>
            <a:endParaRPr lang="uk-UA" altLang="uk-UA"/>
          </a:p>
        </p:txBody>
      </p:sp>
    </p:spTree>
    <p:extLst>
      <p:ext uri="{BB962C8B-B14F-4D97-AF65-F5344CB8AC3E}">
        <p14:creationId xmlns:p14="http://schemas.microsoft.com/office/powerpoint/2010/main" val="22386615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11"/>
          <p:cNvSpPr>
            <a:spLocks/>
          </p:cNvSpPr>
          <p:nvPr/>
        </p:nvSpPr>
        <p:spPr bwMode="auto">
          <a:xfrm flipV="1">
            <a:off x="0" y="711200"/>
            <a:ext cx="1358900" cy="508000"/>
          </a:xfrm>
          <a:custGeom>
            <a:avLst/>
            <a:gdLst>
              <a:gd name="T0" fmla="*/ 1358900 w 7908"/>
              <a:gd name="T1" fmla="*/ 238455 h 10000"/>
              <a:gd name="T2" fmla="*/ 1129839 w 7908"/>
              <a:gd name="T3" fmla="*/ 9550 h 10000"/>
              <a:gd name="T4" fmla="*/ 1124856 w 7908"/>
              <a:gd name="T5" fmla="*/ 4775 h 10000"/>
              <a:gd name="T6" fmla="*/ 1110593 w 7908"/>
              <a:gd name="T7" fmla="*/ 0 h 10000"/>
              <a:gd name="T8" fmla="*/ 1019862 w 7908"/>
              <a:gd name="T9" fmla="*/ 0 h 10000"/>
              <a:gd name="T10" fmla="*/ 0 w 7908"/>
              <a:gd name="T11" fmla="*/ 3150 h 10000"/>
              <a:gd name="T12" fmla="*/ 0 w 7908"/>
              <a:gd name="T13" fmla="*/ 508000 h 10000"/>
              <a:gd name="T14" fmla="*/ 1019862 w 7908"/>
              <a:gd name="T15" fmla="*/ 505562 h 10000"/>
              <a:gd name="T16" fmla="*/ 1110593 w 7908"/>
              <a:gd name="T17" fmla="*/ 505562 h 10000"/>
              <a:gd name="T18" fmla="*/ 1124856 w 7908"/>
              <a:gd name="T19" fmla="*/ 500837 h 10000"/>
              <a:gd name="T20" fmla="*/ 1129839 w 7908"/>
              <a:gd name="T21" fmla="*/ 496011 h 10000"/>
              <a:gd name="T22" fmla="*/ 1358900 w 7908"/>
              <a:gd name="T23" fmla="*/ 267106 h 10000"/>
              <a:gd name="T24" fmla="*/ 1358900 w 7908"/>
              <a:gd name="T25" fmla="*/ 238455 h 1000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uk-UA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5201" y="624110"/>
            <a:ext cx="6589199" cy="1280890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42415" y="2133600"/>
            <a:ext cx="6591985" cy="3777622"/>
          </a:xfrm>
        </p:spPr>
        <p:txBody>
          <a:bodyPr/>
          <a:lstStyle/>
          <a:p>
            <a:pPr lvl="0"/>
            <a:r>
              <a:rPr lang="uk-UA"/>
              <a:t>Відредагуйте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A9AEFC09-1B7D-4CA4-A796-9BCD1B2919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 altLang="uk-UA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08663692-1225-4F6A-8F2A-B3096B7592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 altLang="uk-UA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B2E7CA53-7ED3-4C0E-9130-EE6C5061FD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EDC8AD-48D5-41EF-A423-62B1957903FA}" type="slidenum">
              <a:rPr lang="uk-UA" altLang="uk-UA"/>
              <a:pPr>
                <a:defRPr/>
              </a:pPr>
              <a:t>‹№›</a:t>
            </a:fld>
            <a:endParaRPr lang="uk-UA" altLang="uk-UA"/>
          </a:p>
        </p:txBody>
      </p:sp>
    </p:spTree>
    <p:extLst>
      <p:ext uri="{BB962C8B-B14F-4D97-AF65-F5344CB8AC3E}">
        <p14:creationId xmlns:p14="http://schemas.microsoft.com/office/powerpoint/2010/main" val="39392337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11"/>
          <p:cNvSpPr>
            <a:spLocks/>
          </p:cNvSpPr>
          <p:nvPr/>
        </p:nvSpPr>
        <p:spPr bwMode="auto">
          <a:xfrm flipV="1">
            <a:off x="0" y="3167063"/>
            <a:ext cx="1358900" cy="508000"/>
          </a:xfrm>
          <a:custGeom>
            <a:avLst/>
            <a:gdLst>
              <a:gd name="T0" fmla="*/ 1358900 w 7908"/>
              <a:gd name="T1" fmla="*/ 238455 h 10000"/>
              <a:gd name="T2" fmla="*/ 1129839 w 7908"/>
              <a:gd name="T3" fmla="*/ 9550 h 10000"/>
              <a:gd name="T4" fmla="*/ 1124856 w 7908"/>
              <a:gd name="T5" fmla="*/ 4775 h 10000"/>
              <a:gd name="T6" fmla="*/ 1110593 w 7908"/>
              <a:gd name="T7" fmla="*/ 0 h 10000"/>
              <a:gd name="T8" fmla="*/ 1019862 w 7908"/>
              <a:gd name="T9" fmla="*/ 0 h 10000"/>
              <a:gd name="T10" fmla="*/ 0 w 7908"/>
              <a:gd name="T11" fmla="*/ 3150 h 10000"/>
              <a:gd name="T12" fmla="*/ 0 w 7908"/>
              <a:gd name="T13" fmla="*/ 508000 h 10000"/>
              <a:gd name="T14" fmla="*/ 1019862 w 7908"/>
              <a:gd name="T15" fmla="*/ 505562 h 10000"/>
              <a:gd name="T16" fmla="*/ 1110593 w 7908"/>
              <a:gd name="T17" fmla="*/ 505562 h 10000"/>
              <a:gd name="T18" fmla="*/ 1124856 w 7908"/>
              <a:gd name="T19" fmla="*/ 500837 h 10000"/>
              <a:gd name="T20" fmla="*/ 1129839 w 7908"/>
              <a:gd name="T21" fmla="*/ 496011 h 10000"/>
              <a:gd name="T22" fmla="*/ 1358900 w 7908"/>
              <a:gd name="T23" fmla="*/ 267106 h 10000"/>
              <a:gd name="T24" fmla="*/ 1358900 w 7908"/>
              <a:gd name="T25" fmla="*/ 238455 h 1000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uk-UA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2074562"/>
            <a:ext cx="6591985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3581400"/>
            <a:ext cx="6591985" cy="860400"/>
          </a:xfrm>
        </p:spPr>
        <p:txBody>
          <a:bodyPr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Відредагуйте стиль зразка тексту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7CBA62F0-06E3-4681-860A-84D3DC4012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 altLang="uk-UA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2434BC38-F7A8-4450-9564-0A4CBEFAFE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 altLang="uk-UA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49E00F32-9B39-474C-9A9B-0054D32A61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11175" y="3244850"/>
            <a:ext cx="585788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0A8232-52B0-44A1-80B9-E736B2ED3F78}" type="slidenum">
              <a:rPr lang="uk-UA" altLang="uk-UA"/>
              <a:pPr>
                <a:defRPr/>
              </a:pPr>
              <a:t>‹№›</a:t>
            </a:fld>
            <a:endParaRPr lang="uk-UA" altLang="uk-UA"/>
          </a:p>
        </p:txBody>
      </p:sp>
    </p:spTree>
    <p:extLst>
      <p:ext uri="{BB962C8B-B14F-4D97-AF65-F5344CB8AC3E}">
        <p14:creationId xmlns:p14="http://schemas.microsoft.com/office/powerpoint/2010/main" val="24913867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11"/>
          <p:cNvSpPr>
            <a:spLocks/>
          </p:cNvSpPr>
          <p:nvPr/>
        </p:nvSpPr>
        <p:spPr bwMode="auto">
          <a:xfrm flipV="1">
            <a:off x="0" y="711200"/>
            <a:ext cx="1358900" cy="508000"/>
          </a:xfrm>
          <a:custGeom>
            <a:avLst/>
            <a:gdLst>
              <a:gd name="T0" fmla="*/ 1358900 w 7908"/>
              <a:gd name="T1" fmla="*/ 238455 h 10000"/>
              <a:gd name="T2" fmla="*/ 1129839 w 7908"/>
              <a:gd name="T3" fmla="*/ 9550 h 10000"/>
              <a:gd name="T4" fmla="*/ 1124856 w 7908"/>
              <a:gd name="T5" fmla="*/ 4775 h 10000"/>
              <a:gd name="T6" fmla="*/ 1110593 w 7908"/>
              <a:gd name="T7" fmla="*/ 0 h 10000"/>
              <a:gd name="T8" fmla="*/ 1019862 w 7908"/>
              <a:gd name="T9" fmla="*/ 0 h 10000"/>
              <a:gd name="T10" fmla="*/ 0 w 7908"/>
              <a:gd name="T11" fmla="*/ 3150 h 10000"/>
              <a:gd name="T12" fmla="*/ 0 w 7908"/>
              <a:gd name="T13" fmla="*/ 508000 h 10000"/>
              <a:gd name="T14" fmla="*/ 1019862 w 7908"/>
              <a:gd name="T15" fmla="*/ 505562 h 10000"/>
              <a:gd name="T16" fmla="*/ 1110593 w 7908"/>
              <a:gd name="T17" fmla="*/ 505562 h 10000"/>
              <a:gd name="T18" fmla="*/ 1124856 w 7908"/>
              <a:gd name="T19" fmla="*/ 500837 h 10000"/>
              <a:gd name="T20" fmla="*/ 1129839 w 7908"/>
              <a:gd name="T21" fmla="*/ 496011 h 10000"/>
              <a:gd name="T22" fmla="*/ 1358900 w 7908"/>
              <a:gd name="T23" fmla="*/ 267106 h 10000"/>
              <a:gd name="T24" fmla="*/ 1358900 w 7908"/>
              <a:gd name="T25" fmla="*/ 238455 h 1000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uk-UA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942416" y="2136706"/>
            <a:ext cx="3197531" cy="3767397"/>
          </a:xfrm>
        </p:spPr>
        <p:txBody>
          <a:bodyPr>
            <a:normAutofit/>
          </a:bodyPr>
          <a:lstStyle/>
          <a:p>
            <a:pPr lvl="0"/>
            <a:r>
              <a:rPr lang="uk-UA"/>
              <a:t>Відредагуйте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37307" y="2136706"/>
            <a:ext cx="3197093" cy="3767397"/>
          </a:xfrm>
        </p:spPr>
        <p:txBody>
          <a:bodyPr>
            <a:normAutofit/>
          </a:bodyPr>
          <a:lstStyle/>
          <a:p>
            <a:pPr lvl="0"/>
            <a:r>
              <a:rPr lang="uk-UA"/>
              <a:t>Відредагуйте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6" name="Date Placeholder 4">
            <a:extLst>
              <a:ext uri="{FF2B5EF4-FFF2-40B4-BE49-F238E27FC236}">
                <a16:creationId xmlns:a16="http://schemas.microsoft.com/office/drawing/2014/main" id="{C6739CD9-7E00-499A-BCE3-88804E1787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 altLang="uk-UA"/>
          </a:p>
        </p:txBody>
      </p:sp>
      <p:sp>
        <p:nvSpPr>
          <p:cNvPr id="7" name="Footer Placeholder 5">
            <a:extLst>
              <a:ext uri="{FF2B5EF4-FFF2-40B4-BE49-F238E27FC236}">
                <a16:creationId xmlns:a16="http://schemas.microsoft.com/office/drawing/2014/main" id="{5CC85267-0D95-44B5-B1FC-109CCBE684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 altLang="uk-UA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3414A0F0-47A3-4077-97E7-AB04196175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DCC604-4AAE-4AA4-8C1C-EC627EC51289}" type="slidenum">
              <a:rPr lang="uk-UA" altLang="uk-UA"/>
              <a:pPr>
                <a:defRPr/>
              </a:pPr>
              <a:t>‹№›</a:t>
            </a:fld>
            <a:endParaRPr lang="uk-UA" altLang="uk-UA"/>
          </a:p>
        </p:txBody>
      </p:sp>
    </p:spTree>
    <p:extLst>
      <p:ext uri="{BB962C8B-B14F-4D97-AF65-F5344CB8AC3E}">
        <p14:creationId xmlns:p14="http://schemas.microsoft.com/office/powerpoint/2010/main" val="42113458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11"/>
          <p:cNvSpPr>
            <a:spLocks/>
          </p:cNvSpPr>
          <p:nvPr/>
        </p:nvSpPr>
        <p:spPr bwMode="auto">
          <a:xfrm flipV="1">
            <a:off x="0" y="711200"/>
            <a:ext cx="1358900" cy="508000"/>
          </a:xfrm>
          <a:custGeom>
            <a:avLst/>
            <a:gdLst>
              <a:gd name="T0" fmla="*/ 1358900 w 7908"/>
              <a:gd name="T1" fmla="*/ 238455 h 10000"/>
              <a:gd name="T2" fmla="*/ 1129839 w 7908"/>
              <a:gd name="T3" fmla="*/ 9550 h 10000"/>
              <a:gd name="T4" fmla="*/ 1124856 w 7908"/>
              <a:gd name="T5" fmla="*/ 4775 h 10000"/>
              <a:gd name="T6" fmla="*/ 1110593 w 7908"/>
              <a:gd name="T7" fmla="*/ 0 h 10000"/>
              <a:gd name="T8" fmla="*/ 1019862 w 7908"/>
              <a:gd name="T9" fmla="*/ 0 h 10000"/>
              <a:gd name="T10" fmla="*/ 0 w 7908"/>
              <a:gd name="T11" fmla="*/ 3150 h 10000"/>
              <a:gd name="T12" fmla="*/ 0 w 7908"/>
              <a:gd name="T13" fmla="*/ 508000 h 10000"/>
              <a:gd name="T14" fmla="*/ 1019862 w 7908"/>
              <a:gd name="T15" fmla="*/ 505562 h 10000"/>
              <a:gd name="T16" fmla="*/ 1110593 w 7908"/>
              <a:gd name="T17" fmla="*/ 505562 h 10000"/>
              <a:gd name="T18" fmla="*/ 1124856 w 7908"/>
              <a:gd name="T19" fmla="*/ 500837 h 10000"/>
              <a:gd name="T20" fmla="*/ 1129839 w 7908"/>
              <a:gd name="T21" fmla="*/ 496011 h 10000"/>
              <a:gd name="T22" fmla="*/ 1358900 w 7908"/>
              <a:gd name="T23" fmla="*/ 267106 h 10000"/>
              <a:gd name="T24" fmla="*/ 1358900 w 7908"/>
              <a:gd name="T25" fmla="*/ 238455 h 1000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uk-UA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65352" y="2226626"/>
            <a:ext cx="287459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Відредагуйте стиль зразка тексту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942415" y="2802888"/>
            <a:ext cx="3197532" cy="3105703"/>
          </a:xfrm>
        </p:spPr>
        <p:txBody>
          <a:bodyPr>
            <a:normAutofit/>
          </a:bodyPr>
          <a:lstStyle/>
          <a:p>
            <a:pPr lvl="0"/>
            <a:r>
              <a:rPr lang="uk-UA"/>
              <a:t>Відредагуйте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6154" y="2223398"/>
            <a:ext cx="28732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Відредагуйте стиль зразка тексту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333715" y="2799660"/>
            <a:ext cx="3195680" cy="3105703"/>
          </a:xfrm>
        </p:spPr>
        <p:txBody>
          <a:bodyPr>
            <a:normAutofit/>
          </a:bodyPr>
          <a:lstStyle/>
          <a:p>
            <a:pPr lvl="0"/>
            <a:r>
              <a:rPr lang="uk-UA"/>
              <a:t>Відредагуйте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8" name="Date Placeholder 6">
            <a:extLst>
              <a:ext uri="{FF2B5EF4-FFF2-40B4-BE49-F238E27FC236}">
                <a16:creationId xmlns:a16="http://schemas.microsoft.com/office/drawing/2014/main" id="{61F9D740-AD63-41FA-AB27-48EF427F90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 altLang="uk-UA"/>
          </a:p>
        </p:txBody>
      </p:sp>
      <p:sp>
        <p:nvSpPr>
          <p:cNvPr id="9" name="Footer Placeholder 7">
            <a:extLst>
              <a:ext uri="{FF2B5EF4-FFF2-40B4-BE49-F238E27FC236}">
                <a16:creationId xmlns:a16="http://schemas.microsoft.com/office/drawing/2014/main" id="{1B64740B-6823-4F0B-AB0C-F2D26436F5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 altLang="uk-UA"/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FE6CA6D9-E988-4BF4-907A-5ECA8D66C9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2AA287-3780-437A-8A5C-C53AD71F75DA}" type="slidenum">
              <a:rPr lang="uk-UA" altLang="uk-UA"/>
              <a:pPr>
                <a:defRPr/>
              </a:pPr>
              <a:t>‹№›</a:t>
            </a:fld>
            <a:endParaRPr lang="uk-UA" altLang="uk-UA"/>
          </a:p>
        </p:txBody>
      </p:sp>
    </p:spTree>
    <p:extLst>
      <p:ext uri="{BB962C8B-B14F-4D97-AF65-F5344CB8AC3E}">
        <p14:creationId xmlns:p14="http://schemas.microsoft.com/office/powerpoint/2010/main" val="6130778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11"/>
          <p:cNvSpPr>
            <a:spLocks/>
          </p:cNvSpPr>
          <p:nvPr/>
        </p:nvSpPr>
        <p:spPr bwMode="auto">
          <a:xfrm flipV="1">
            <a:off x="0" y="711200"/>
            <a:ext cx="1358900" cy="508000"/>
          </a:xfrm>
          <a:custGeom>
            <a:avLst/>
            <a:gdLst>
              <a:gd name="T0" fmla="*/ 1358900 w 7908"/>
              <a:gd name="T1" fmla="*/ 238455 h 10000"/>
              <a:gd name="T2" fmla="*/ 1129839 w 7908"/>
              <a:gd name="T3" fmla="*/ 9550 h 10000"/>
              <a:gd name="T4" fmla="*/ 1124856 w 7908"/>
              <a:gd name="T5" fmla="*/ 4775 h 10000"/>
              <a:gd name="T6" fmla="*/ 1110593 w 7908"/>
              <a:gd name="T7" fmla="*/ 0 h 10000"/>
              <a:gd name="T8" fmla="*/ 1019862 w 7908"/>
              <a:gd name="T9" fmla="*/ 0 h 10000"/>
              <a:gd name="T10" fmla="*/ 0 w 7908"/>
              <a:gd name="T11" fmla="*/ 3150 h 10000"/>
              <a:gd name="T12" fmla="*/ 0 w 7908"/>
              <a:gd name="T13" fmla="*/ 508000 h 10000"/>
              <a:gd name="T14" fmla="*/ 1019862 w 7908"/>
              <a:gd name="T15" fmla="*/ 505562 h 10000"/>
              <a:gd name="T16" fmla="*/ 1110593 w 7908"/>
              <a:gd name="T17" fmla="*/ 505562 h 10000"/>
              <a:gd name="T18" fmla="*/ 1124856 w 7908"/>
              <a:gd name="T19" fmla="*/ 500837 h 10000"/>
              <a:gd name="T20" fmla="*/ 1129839 w 7908"/>
              <a:gd name="T21" fmla="*/ 496011 h 10000"/>
              <a:gd name="T22" fmla="*/ 1358900 w 7908"/>
              <a:gd name="T23" fmla="*/ 267106 h 10000"/>
              <a:gd name="T24" fmla="*/ 1358900 w 7908"/>
              <a:gd name="T25" fmla="*/ 238455 h 1000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uk-UA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5200" y="624110"/>
            <a:ext cx="6589200" cy="1280890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4" name="Date Placeholder 2">
            <a:extLst>
              <a:ext uri="{FF2B5EF4-FFF2-40B4-BE49-F238E27FC236}">
                <a16:creationId xmlns:a16="http://schemas.microsoft.com/office/drawing/2014/main" id="{42230009-C829-4C7C-B77B-76ED5975CC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 altLang="uk-UA"/>
          </a:p>
        </p:txBody>
      </p:sp>
      <p:sp>
        <p:nvSpPr>
          <p:cNvPr id="5" name="Footer Placeholder 3">
            <a:extLst>
              <a:ext uri="{FF2B5EF4-FFF2-40B4-BE49-F238E27FC236}">
                <a16:creationId xmlns:a16="http://schemas.microsoft.com/office/drawing/2014/main" id="{9EEC1422-76F2-4305-AFD1-E0C068D850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 altLang="uk-UA"/>
          </a:p>
        </p:txBody>
      </p:sp>
      <p:sp>
        <p:nvSpPr>
          <p:cNvPr id="6" name="Slide Number Placeholder 4">
            <a:extLst>
              <a:ext uri="{FF2B5EF4-FFF2-40B4-BE49-F238E27FC236}">
                <a16:creationId xmlns:a16="http://schemas.microsoft.com/office/drawing/2014/main" id="{406A9EF9-B587-4A0E-8789-25F01D30E7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BD8BBC-97E5-4F7C-97B0-306D7EEEFEDA}" type="slidenum">
              <a:rPr lang="uk-UA" altLang="uk-UA"/>
              <a:pPr>
                <a:defRPr/>
              </a:pPr>
              <a:t>‹№›</a:t>
            </a:fld>
            <a:endParaRPr lang="uk-UA" altLang="uk-UA"/>
          </a:p>
        </p:txBody>
      </p:sp>
    </p:spTree>
    <p:extLst>
      <p:ext uri="{BB962C8B-B14F-4D97-AF65-F5344CB8AC3E}">
        <p14:creationId xmlns:p14="http://schemas.microsoft.com/office/powerpoint/2010/main" val="19822040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11"/>
          <p:cNvSpPr>
            <a:spLocks/>
          </p:cNvSpPr>
          <p:nvPr/>
        </p:nvSpPr>
        <p:spPr bwMode="auto">
          <a:xfrm flipV="1">
            <a:off x="0" y="711200"/>
            <a:ext cx="1358900" cy="508000"/>
          </a:xfrm>
          <a:custGeom>
            <a:avLst/>
            <a:gdLst>
              <a:gd name="T0" fmla="*/ 1358900 w 7908"/>
              <a:gd name="T1" fmla="*/ 238455 h 10000"/>
              <a:gd name="T2" fmla="*/ 1129839 w 7908"/>
              <a:gd name="T3" fmla="*/ 9550 h 10000"/>
              <a:gd name="T4" fmla="*/ 1124856 w 7908"/>
              <a:gd name="T5" fmla="*/ 4775 h 10000"/>
              <a:gd name="T6" fmla="*/ 1110593 w 7908"/>
              <a:gd name="T7" fmla="*/ 0 h 10000"/>
              <a:gd name="T8" fmla="*/ 1019862 w 7908"/>
              <a:gd name="T9" fmla="*/ 0 h 10000"/>
              <a:gd name="T10" fmla="*/ 0 w 7908"/>
              <a:gd name="T11" fmla="*/ 3150 h 10000"/>
              <a:gd name="T12" fmla="*/ 0 w 7908"/>
              <a:gd name="T13" fmla="*/ 508000 h 10000"/>
              <a:gd name="T14" fmla="*/ 1019862 w 7908"/>
              <a:gd name="T15" fmla="*/ 505562 h 10000"/>
              <a:gd name="T16" fmla="*/ 1110593 w 7908"/>
              <a:gd name="T17" fmla="*/ 505562 h 10000"/>
              <a:gd name="T18" fmla="*/ 1124856 w 7908"/>
              <a:gd name="T19" fmla="*/ 500837 h 10000"/>
              <a:gd name="T20" fmla="*/ 1129839 w 7908"/>
              <a:gd name="T21" fmla="*/ 496011 h 10000"/>
              <a:gd name="T22" fmla="*/ 1358900 w 7908"/>
              <a:gd name="T23" fmla="*/ 267106 h 10000"/>
              <a:gd name="T24" fmla="*/ 1358900 w 7908"/>
              <a:gd name="T25" fmla="*/ 238455 h 1000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uk-UA"/>
          </a:p>
        </p:txBody>
      </p:sp>
      <p:sp>
        <p:nvSpPr>
          <p:cNvPr id="3" name="Date Placeholder 1">
            <a:extLst>
              <a:ext uri="{FF2B5EF4-FFF2-40B4-BE49-F238E27FC236}">
                <a16:creationId xmlns:a16="http://schemas.microsoft.com/office/drawing/2014/main" id="{AC123DBE-E4DD-4342-87ED-F6F90ED87C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 altLang="uk-UA"/>
          </a:p>
        </p:txBody>
      </p:sp>
      <p:sp>
        <p:nvSpPr>
          <p:cNvPr id="4" name="Footer Placeholder 2">
            <a:extLst>
              <a:ext uri="{FF2B5EF4-FFF2-40B4-BE49-F238E27FC236}">
                <a16:creationId xmlns:a16="http://schemas.microsoft.com/office/drawing/2014/main" id="{8C0C82B1-D844-42CE-BCDC-D6BCFD81C1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 altLang="uk-UA"/>
          </a:p>
        </p:txBody>
      </p:sp>
      <p:sp>
        <p:nvSpPr>
          <p:cNvPr id="5" name="Slide Number Placeholder 3">
            <a:extLst>
              <a:ext uri="{FF2B5EF4-FFF2-40B4-BE49-F238E27FC236}">
                <a16:creationId xmlns:a16="http://schemas.microsoft.com/office/drawing/2014/main" id="{2E0683FF-23A4-402B-89FE-D2C01892FA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733DC3-D742-4B17-9017-E1EDB581ED3E}" type="slidenum">
              <a:rPr lang="uk-UA" altLang="uk-UA"/>
              <a:pPr>
                <a:defRPr/>
              </a:pPr>
              <a:t>‹№›</a:t>
            </a:fld>
            <a:endParaRPr lang="uk-UA" altLang="uk-UA"/>
          </a:p>
        </p:txBody>
      </p:sp>
    </p:spTree>
    <p:extLst>
      <p:ext uri="{BB962C8B-B14F-4D97-AF65-F5344CB8AC3E}">
        <p14:creationId xmlns:p14="http://schemas.microsoft.com/office/powerpoint/2010/main" val="3583458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11"/>
          <p:cNvSpPr>
            <a:spLocks/>
          </p:cNvSpPr>
          <p:nvPr/>
        </p:nvSpPr>
        <p:spPr bwMode="auto">
          <a:xfrm flipV="1">
            <a:off x="0" y="711200"/>
            <a:ext cx="1358900" cy="508000"/>
          </a:xfrm>
          <a:custGeom>
            <a:avLst/>
            <a:gdLst>
              <a:gd name="T0" fmla="*/ 1358900 w 7908"/>
              <a:gd name="T1" fmla="*/ 238455 h 10000"/>
              <a:gd name="T2" fmla="*/ 1129839 w 7908"/>
              <a:gd name="T3" fmla="*/ 9550 h 10000"/>
              <a:gd name="T4" fmla="*/ 1124856 w 7908"/>
              <a:gd name="T5" fmla="*/ 4775 h 10000"/>
              <a:gd name="T6" fmla="*/ 1110593 w 7908"/>
              <a:gd name="T7" fmla="*/ 0 h 10000"/>
              <a:gd name="T8" fmla="*/ 1019862 w 7908"/>
              <a:gd name="T9" fmla="*/ 0 h 10000"/>
              <a:gd name="T10" fmla="*/ 0 w 7908"/>
              <a:gd name="T11" fmla="*/ 3150 h 10000"/>
              <a:gd name="T12" fmla="*/ 0 w 7908"/>
              <a:gd name="T13" fmla="*/ 508000 h 10000"/>
              <a:gd name="T14" fmla="*/ 1019862 w 7908"/>
              <a:gd name="T15" fmla="*/ 505562 h 10000"/>
              <a:gd name="T16" fmla="*/ 1110593 w 7908"/>
              <a:gd name="T17" fmla="*/ 505562 h 10000"/>
              <a:gd name="T18" fmla="*/ 1124856 w 7908"/>
              <a:gd name="T19" fmla="*/ 500837 h 10000"/>
              <a:gd name="T20" fmla="*/ 1129839 w 7908"/>
              <a:gd name="T21" fmla="*/ 496011 h 10000"/>
              <a:gd name="T22" fmla="*/ 1358900 w 7908"/>
              <a:gd name="T23" fmla="*/ 267106 h 10000"/>
              <a:gd name="T24" fmla="*/ 1358900 w 7908"/>
              <a:gd name="T25" fmla="*/ 238455 h 1000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uk-UA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446088"/>
            <a:ext cx="2629584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3494" y="446089"/>
            <a:ext cx="3790906" cy="5414963"/>
          </a:xfrm>
        </p:spPr>
        <p:txBody>
          <a:bodyPr anchor="ctr">
            <a:normAutofit/>
          </a:bodyPr>
          <a:lstStyle/>
          <a:p>
            <a:pPr lvl="0"/>
            <a:r>
              <a:rPr lang="uk-UA"/>
              <a:t>Відредагуйте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1598613"/>
            <a:ext cx="2629584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/>
              <a:t>Відредагуйте стиль зразка тексту</a:t>
            </a:r>
          </a:p>
        </p:txBody>
      </p:sp>
      <p:sp>
        <p:nvSpPr>
          <p:cNvPr id="6" name="Date Placeholder 4">
            <a:extLst>
              <a:ext uri="{FF2B5EF4-FFF2-40B4-BE49-F238E27FC236}">
                <a16:creationId xmlns:a16="http://schemas.microsoft.com/office/drawing/2014/main" id="{5818BAAB-450F-4434-A4BD-39AFAC45DC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 altLang="uk-UA"/>
          </a:p>
        </p:txBody>
      </p:sp>
      <p:sp>
        <p:nvSpPr>
          <p:cNvPr id="7" name="Footer Placeholder 5">
            <a:extLst>
              <a:ext uri="{FF2B5EF4-FFF2-40B4-BE49-F238E27FC236}">
                <a16:creationId xmlns:a16="http://schemas.microsoft.com/office/drawing/2014/main" id="{02184677-CD95-4576-B53E-1FA4A17DC6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 altLang="uk-UA"/>
          </a:p>
        </p:txBody>
      </p:sp>
      <p:sp>
        <p:nvSpPr>
          <p:cNvPr id="8" name="Slide Number Placeholder 6">
            <a:extLst>
              <a:ext uri="{FF2B5EF4-FFF2-40B4-BE49-F238E27FC236}">
                <a16:creationId xmlns:a16="http://schemas.microsoft.com/office/drawing/2014/main" id="{99D9EAF6-BB0C-4951-8D99-78FFEC564A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DBFB09-0187-4C79-BD10-4564999ACD7C}" type="slidenum">
              <a:rPr lang="uk-UA" altLang="uk-UA"/>
              <a:pPr>
                <a:defRPr/>
              </a:pPr>
              <a:t>‹№›</a:t>
            </a:fld>
            <a:endParaRPr lang="uk-UA" altLang="uk-UA"/>
          </a:p>
        </p:txBody>
      </p:sp>
    </p:spTree>
    <p:extLst>
      <p:ext uri="{BB962C8B-B14F-4D97-AF65-F5344CB8AC3E}">
        <p14:creationId xmlns:p14="http://schemas.microsoft.com/office/powerpoint/2010/main" val="27945498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11"/>
          <p:cNvSpPr>
            <a:spLocks/>
          </p:cNvSpPr>
          <p:nvPr/>
        </p:nvSpPr>
        <p:spPr bwMode="auto">
          <a:xfrm flipV="1">
            <a:off x="0" y="4910138"/>
            <a:ext cx="1358900" cy="508000"/>
          </a:xfrm>
          <a:custGeom>
            <a:avLst/>
            <a:gdLst>
              <a:gd name="T0" fmla="*/ 1358900 w 7908"/>
              <a:gd name="T1" fmla="*/ 238455 h 10000"/>
              <a:gd name="T2" fmla="*/ 1129839 w 7908"/>
              <a:gd name="T3" fmla="*/ 9550 h 10000"/>
              <a:gd name="T4" fmla="*/ 1124856 w 7908"/>
              <a:gd name="T5" fmla="*/ 4775 h 10000"/>
              <a:gd name="T6" fmla="*/ 1110593 w 7908"/>
              <a:gd name="T7" fmla="*/ 0 h 10000"/>
              <a:gd name="T8" fmla="*/ 1019862 w 7908"/>
              <a:gd name="T9" fmla="*/ 0 h 10000"/>
              <a:gd name="T10" fmla="*/ 0 w 7908"/>
              <a:gd name="T11" fmla="*/ 3150 h 10000"/>
              <a:gd name="T12" fmla="*/ 0 w 7908"/>
              <a:gd name="T13" fmla="*/ 508000 h 10000"/>
              <a:gd name="T14" fmla="*/ 1019862 w 7908"/>
              <a:gd name="T15" fmla="*/ 505562 h 10000"/>
              <a:gd name="T16" fmla="*/ 1110593 w 7908"/>
              <a:gd name="T17" fmla="*/ 505562 h 10000"/>
              <a:gd name="T18" fmla="*/ 1124856 w 7908"/>
              <a:gd name="T19" fmla="*/ 500837 h 10000"/>
              <a:gd name="T20" fmla="*/ 1129839 w 7908"/>
              <a:gd name="T21" fmla="*/ 496011 h 10000"/>
              <a:gd name="T22" fmla="*/ 1358900 w 7908"/>
              <a:gd name="T23" fmla="*/ 267106 h 10000"/>
              <a:gd name="T24" fmla="*/ 1358900 w 7908"/>
              <a:gd name="T25" fmla="*/ 238455 h 1000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uk-UA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4800600"/>
            <a:ext cx="6591985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942415" y="634965"/>
            <a:ext cx="6591985" cy="3854970"/>
          </a:xfrm>
        </p:spPr>
        <p:txBody>
          <a:bodyPr rtlCol="0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uk-UA" noProof="0"/>
              <a:t>Клацніть піктограму, щоб додати зображення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367338"/>
            <a:ext cx="6591985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/>
              <a:t>Відредагуйте стиль зразка тексту</a:t>
            </a:r>
          </a:p>
        </p:txBody>
      </p:sp>
      <p:sp>
        <p:nvSpPr>
          <p:cNvPr id="6" name="Date Placeholder 4">
            <a:extLst>
              <a:ext uri="{FF2B5EF4-FFF2-40B4-BE49-F238E27FC236}">
                <a16:creationId xmlns:a16="http://schemas.microsoft.com/office/drawing/2014/main" id="{4D382056-FAF1-43B6-9E7E-289148345C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 altLang="uk-UA"/>
          </a:p>
        </p:txBody>
      </p:sp>
      <p:sp>
        <p:nvSpPr>
          <p:cNvPr id="7" name="Footer Placeholder 5">
            <a:extLst>
              <a:ext uri="{FF2B5EF4-FFF2-40B4-BE49-F238E27FC236}">
                <a16:creationId xmlns:a16="http://schemas.microsoft.com/office/drawing/2014/main" id="{A4501C24-D362-4EE2-8065-8B8B8028AD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 altLang="uk-UA"/>
          </a:p>
        </p:txBody>
      </p:sp>
      <p:sp>
        <p:nvSpPr>
          <p:cNvPr id="8" name="Slide Number Placeholder 6">
            <a:extLst>
              <a:ext uri="{FF2B5EF4-FFF2-40B4-BE49-F238E27FC236}">
                <a16:creationId xmlns:a16="http://schemas.microsoft.com/office/drawing/2014/main" id="{AFBFD923-09D0-44BB-B37C-4E61E4CAC7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11175" y="4983163"/>
            <a:ext cx="585788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617F58F-AEFB-42EF-8649-EF80FCF7F171}" type="slidenum">
              <a:rPr lang="uk-UA" altLang="uk-UA"/>
              <a:pPr>
                <a:defRPr/>
              </a:pPr>
              <a:t>‹№›</a:t>
            </a:fld>
            <a:endParaRPr lang="uk-UA" altLang="uk-UA"/>
          </a:p>
        </p:txBody>
      </p:sp>
    </p:spTree>
    <p:extLst>
      <p:ext uri="{BB962C8B-B14F-4D97-AF65-F5344CB8AC3E}">
        <p14:creationId xmlns:p14="http://schemas.microsoft.com/office/powerpoint/2010/main" val="12135255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8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35"/>
          <p:cNvGrpSpPr>
            <a:grpSpLocks/>
          </p:cNvGrpSpPr>
          <p:nvPr/>
        </p:nvGrpSpPr>
        <p:grpSpPr bwMode="auto">
          <a:xfrm>
            <a:off x="0" y="228600"/>
            <a:ext cx="1981200" cy="6638925"/>
            <a:chOff x="2487613" y="285750"/>
            <a:chExt cx="2428875" cy="5654676"/>
          </a:xfrm>
        </p:grpSpPr>
        <p:sp>
          <p:nvSpPr>
            <p:cNvPr id="1046" name="Freeform 11"/>
            <p:cNvSpPr>
              <a:spLocks/>
            </p:cNvSpPr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>
                <a:gd name="T0" fmla="*/ 85725 w 22"/>
                <a:gd name="T1" fmla="*/ 533400 h 136"/>
                <a:gd name="T2" fmla="*/ 66242 w 22"/>
                <a:gd name="T3" fmla="*/ 313765 h 136"/>
                <a:gd name="T4" fmla="*/ 0 w 22"/>
                <a:gd name="T5" fmla="*/ 0 h 136"/>
                <a:gd name="T6" fmla="*/ 0 w 22"/>
                <a:gd name="T7" fmla="*/ 137272 h 136"/>
                <a:gd name="T8" fmla="*/ 77932 w 22"/>
                <a:gd name="T9" fmla="*/ 486335 h 136"/>
                <a:gd name="T10" fmla="*/ 85725 w 22"/>
                <a:gd name="T11" fmla="*/ 533400 h 13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uk-UA"/>
            </a:p>
          </p:txBody>
        </p:sp>
        <p:sp>
          <p:nvSpPr>
            <p:cNvPr id="1047" name="Freeform 12"/>
            <p:cNvSpPr>
              <a:spLocks/>
            </p:cNvSpPr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>
                <a:gd name="T0" fmla="*/ 338387 w 140"/>
                <a:gd name="T1" fmla="*/ 1373628 h 504"/>
                <a:gd name="T2" fmla="*/ 546928 w 140"/>
                <a:gd name="T3" fmla="*/ 1978025 h 504"/>
                <a:gd name="T4" fmla="*/ 550863 w 140"/>
                <a:gd name="T5" fmla="*/ 1875984 h 504"/>
                <a:gd name="T6" fmla="*/ 373800 w 140"/>
                <a:gd name="T7" fmla="*/ 1361855 h 504"/>
                <a:gd name="T8" fmla="*/ 0 w 140"/>
                <a:gd name="T9" fmla="*/ 0 h 504"/>
                <a:gd name="T10" fmla="*/ 23608 w 140"/>
                <a:gd name="T11" fmla="*/ 239404 h 504"/>
                <a:gd name="T12" fmla="*/ 338387 w 140"/>
                <a:gd name="T13" fmla="*/ 1373628 h 50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uk-UA"/>
            </a:p>
          </p:txBody>
        </p:sp>
        <p:sp>
          <p:nvSpPr>
            <p:cNvPr id="1048" name="Freeform 13"/>
            <p:cNvSpPr>
              <a:spLocks/>
            </p:cNvSpPr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>
                <a:gd name="T0" fmla="*/ 31461 w 132"/>
                <a:gd name="T1" fmla="*/ 86405 h 308"/>
                <a:gd name="T2" fmla="*/ 0 w 132"/>
                <a:gd name="T3" fmla="*/ 0 h 308"/>
                <a:gd name="T4" fmla="*/ 0 w 132"/>
                <a:gd name="T5" fmla="*/ 113898 h 308"/>
                <a:gd name="T6" fmla="*/ 267422 w 132"/>
                <a:gd name="T7" fmla="*/ 761938 h 308"/>
                <a:gd name="T8" fmla="*/ 483719 w 132"/>
                <a:gd name="T9" fmla="*/ 1209675 h 308"/>
                <a:gd name="T10" fmla="*/ 519113 w 132"/>
                <a:gd name="T11" fmla="*/ 1209675 h 308"/>
                <a:gd name="T12" fmla="*/ 302816 w 132"/>
                <a:gd name="T13" fmla="*/ 746228 h 308"/>
                <a:gd name="T14" fmla="*/ 31461 w 132"/>
                <a:gd name="T15" fmla="*/ 86405 h 308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uk-UA"/>
            </a:p>
          </p:txBody>
        </p:sp>
        <p:sp>
          <p:nvSpPr>
            <p:cNvPr id="1049" name="Freeform 14"/>
            <p:cNvSpPr>
              <a:spLocks/>
            </p:cNvSpPr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>
                <a:gd name="T0" fmla="*/ 110524 w 37"/>
                <a:gd name="T1" fmla="*/ 309563 h 79"/>
                <a:gd name="T2" fmla="*/ 146050 w 37"/>
                <a:gd name="T3" fmla="*/ 309563 h 79"/>
                <a:gd name="T4" fmla="*/ 0 w 37"/>
                <a:gd name="T5" fmla="*/ 0 h 79"/>
                <a:gd name="T6" fmla="*/ 110524 w 37"/>
                <a:gd name="T7" fmla="*/ 309563 h 79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uk-UA"/>
            </a:p>
          </p:txBody>
        </p:sp>
        <p:sp>
          <p:nvSpPr>
            <p:cNvPr id="1050" name="Freeform 15"/>
            <p:cNvSpPr>
              <a:spLocks/>
            </p:cNvSpPr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>
                <a:gd name="T0" fmla="*/ 637159 w 178"/>
                <a:gd name="T1" fmla="*/ 2591803 h 722"/>
                <a:gd name="T2" fmla="*/ 456237 w 178"/>
                <a:gd name="T3" fmla="*/ 2097004 h 722"/>
                <a:gd name="T4" fmla="*/ 157323 w 178"/>
                <a:gd name="T5" fmla="*/ 926766 h 722"/>
                <a:gd name="T6" fmla="*/ 47197 w 178"/>
                <a:gd name="T7" fmla="*/ 200276 h 722"/>
                <a:gd name="T8" fmla="*/ 0 w 178"/>
                <a:gd name="T9" fmla="*/ 0 h 722"/>
                <a:gd name="T10" fmla="*/ 129792 w 178"/>
                <a:gd name="T11" fmla="*/ 930693 h 722"/>
                <a:gd name="T12" fmla="*/ 420839 w 178"/>
                <a:gd name="T13" fmla="*/ 2108785 h 722"/>
                <a:gd name="T14" fmla="*/ 629293 w 178"/>
                <a:gd name="T15" fmla="*/ 2674269 h 722"/>
                <a:gd name="T16" fmla="*/ 700088 w 178"/>
                <a:gd name="T17" fmla="*/ 2835275 h 722"/>
                <a:gd name="T18" fmla="*/ 684356 w 178"/>
                <a:gd name="T19" fmla="*/ 2780297 h 722"/>
                <a:gd name="T20" fmla="*/ 637159 w 178"/>
                <a:gd name="T21" fmla="*/ 2591803 h 72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uk-UA"/>
            </a:p>
          </p:txBody>
        </p:sp>
        <p:sp>
          <p:nvSpPr>
            <p:cNvPr id="1051" name="Freeform 16"/>
            <p:cNvSpPr>
              <a:spLocks/>
            </p:cNvSpPr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>
                <a:gd name="T0" fmla="*/ 43277 w 23"/>
                <a:gd name="T1" fmla="*/ 2266168 h 635"/>
                <a:gd name="T2" fmla="*/ 47211 w 23"/>
                <a:gd name="T3" fmla="*/ 2313298 h 635"/>
                <a:gd name="T4" fmla="*/ 86554 w 23"/>
                <a:gd name="T5" fmla="*/ 2482180 h 635"/>
                <a:gd name="T6" fmla="*/ 90488 w 23"/>
                <a:gd name="T7" fmla="*/ 2493963 h 635"/>
                <a:gd name="T8" fmla="*/ 66882 w 23"/>
                <a:gd name="T9" fmla="*/ 2262240 h 635"/>
                <a:gd name="T10" fmla="*/ 19671 w 23"/>
                <a:gd name="T11" fmla="*/ 1056498 h 635"/>
                <a:gd name="T12" fmla="*/ 59014 w 23"/>
                <a:gd name="T13" fmla="*/ 0 h 635"/>
                <a:gd name="T14" fmla="*/ 47211 w 23"/>
                <a:gd name="T15" fmla="*/ 0 h 635"/>
                <a:gd name="T16" fmla="*/ 3934 w 23"/>
                <a:gd name="T17" fmla="*/ 1056498 h 635"/>
                <a:gd name="T18" fmla="*/ 43277 w 23"/>
                <a:gd name="T19" fmla="*/ 2266168 h 635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uk-UA"/>
            </a:p>
          </p:txBody>
        </p:sp>
        <p:sp>
          <p:nvSpPr>
            <p:cNvPr id="1052" name="Freeform 17"/>
            <p:cNvSpPr>
              <a:spLocks/>
            </p:cNvSpPr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>
                <a:gd name="T0" fmla="*/ 0 w 17"/>
                <a:gd name="T1" fmla="*/ 0 h 107"/>
                <a:gd name="T2" fmla="*/ 19610 w 17"/>
                <a:gd name="T3" fmla="*/ 220173 h 107"/>
                <a:gd name="T4" fmla="*/ 66675 w 17"/>
                <a:gd name="T5" fmla="*/ 420688 h 107"/>
                <a:gd name="T6" fmla="*/ 43143 w 17"/>
                <a:gd name="T7" fmla="*/ 180857 h 107"/>
                <a:gd name="T8" fmla="*/ 39221 w 17"/>
                <a:gd name="T9" fmla="*/ 169062 h 107"/>
                <a:gd name="T10" fmla="*/ 0 w 17"/>
                <a:gd name="T11" fmla="*/ 0 h 10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uk-UA"/>
            </a:p>
          </p:txBody>
        </p:sp>
        <p:sp>
          <p:nvSpPr>
            <p:cNvPr id="1053" name="Freeform 18"/>
            <p:cNvSpPr>
              <a:spLocks/>
            </p:cNvSpPr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>
                <a:gd name="T0" fmla="*/ 0 w 41"/>
                <a:gd name="T1" fmla="*/ 0 h 222"/>
                <a:gd name="T2" fmla="*/ 19747 w 41"/>
                <a:gd name="T3" fmla="*/ 365769 h 222"/>
                <a:gd name="T4" fmla="*/ 67140 w 41"/>
                <a:gd name="T5" fmla="*/ 652877 h 222"/>
                <a:gd name="T6" fmla="*/ 94785 w 41"/>
                <a:gd name="T7" fmla="*/ 723671 h 222"/>
                <a:gd name="T8" fmla="*/ 161925 w 41"/>
                <a:gd name="T9" fmla="*/ 873125 h 222"/>
                <a:gd name="T10" fmla="*/ 150077 w 41"/>
                <a:gd name="T11" fmla="*/ 833795 h 222"/>
                <a:gd name="T12" fmla="*/ 51342 w 41"/>
                <a:gd name="T13" fmla="*/ 361836 h 222"/>
                <a:gd name="T14" fmla="*/ 31595 w 41"/>
                <a:gd name="T15" fmla="*/ 86526 h 222"/>
                <a:gd name="T16" fmla="*/ 27646 w 41"/>
                <a:gd name="T17" fmla="*/ 70794 h 222"/>
                <a:gd name="T18" fmla="*/ 0 w 41"/>
                <a:gd name="T19" fmla="*/ 0 h 222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uk-UA"/>
            </a:p>
          </p:txBody>
        </p:sp>
        <p:sp>
          <p:nvSpPr>
            <p:cNvPr id="1054" name="Freeform 19"/>
            <p:cNvSpPr>
              <a:spLocks/>
            </p:cNvSpPr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>
                <a:gd name="T0" fmla="*/ 27510 w 450"/>
                <a:gd name="T1" fmla="*/ 3353798 h 878"/>
                <a:gd name="T2" fmla="*/ 196497 w 450"/>
                <a:gd name="T3" fmla="*/ 2407352 h 878"/>
                <a:gd name="T4" fmla="*/ 585562 w 450"/>
                <a:gd name="T5" fmla="*/ 1523740 h 878"/>
                <a:gd name="T6" fmla="*/ 1120034 w 450"/>
                <a:gd name="T7" fmla="*/ 718671 h 878"/>
                <a:gd name="T8" fmla="*/ 1430500 w 450"/>
                <a:gd name="T9" fmla="*/ 349518 h 878"/>
                <a:gd name="T10" fmla="*/ 1595557 w 450"/>
                <a:gd name="T11" fmla="*/ 172795 h 878"/>
                <a:gd name="T12" fmla="*/ 1768475 w 450"/>
                <a:gd name="T13" fmla="*/ 3927 h 878"/>
                <a:gd name="T14" fmla="*/ 1768475 w 450"/>
                <a:gd name="T15" fmla="*/ 0 h 878"/>
                <a:gd name="T16" fmla="*/ 1591628 w 450"/>
                <a:gd name="T17" fmla="*/ 168868 h 878"/>
                <a:gd name="T18" fmla="*/ 1426570 w 450"/>
                <a:gd name="T19" fmla="*/ 345590 h 878"/>
                <a:gd name="T20" fmla="*/ 1112174 w 450"/>
                <a:gd name="T21" fmla="*/ 710817 h 878"/>
                <a:gd name="T22" fmla="*/ 569842 w 450"/>
                <a:gd name="T23" fmla="*/ 1515885 h 878"/>
                <a:gd name="T24" fmla="*/ 176848 w 450"/>
                <a:gd name="T25" fmla="*/ 2399497 h 878"/>
                <a:gd name="T26" fmla="*/ 0 w 450"/>
                <a:gd name="T27" fmla="*/ 3353798 h 878"/>
                <a:gd name="T28" fmla="*/ 0 w 450"/>
                <a:gd name="T29" fmla="*/ 3373434 h 878"/>
                <a:gd name="T30" fmla="*/ 27510 w 450"/>
                <a:gd name="T31" fmla="*/ 3448050 h 878"/>
                <a:gd name="T32" fmla="*/ 27510 w 450"/>
                <a:gd name="T33" fmla="*/ 3353798 h 87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uk-UA"/>
            </a:p>
          </p:txBody>
        </p:sp>
        <p:sp>
          <p:nvSpPr>
            <p:cNvPr id="1055" name="Freeform 20"/>
            <p:cNvSpPr>
              <a:spLocks/>
            </p:cNvSpPr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>
                <a:gd name="T0" fmla="*/ 0 w 35"/>
                <a:gd name="T1" fmla="*/ 0 h 73"/>
                <a:gd name="T2" fmla="*/ 102598 w 35"/>
                <a:gd name="T3" fmla="*/ 287338 h 73"/>
                <a:gd name="T4" fmla="*/ 138113 w 35"/>
                <a:gd name="T5" fmla="*/ 287338 h 73"/>
                <a:gd name="T6" fmla="*/ 0 w 35"/>
                <a:gd name="T7" fmla="*/ 0 h 73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uk-UA"/>
            </a:p>
          </p:txBody>
        </p:sp>
        <p:sp>
          <p:nvSpPr>
            <p:cNvPr id="1056" name="Freeform 21"/>
            <p:cNvSpPr>
              <a:spLocks/>
            </p:cNvSpPr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>
                <a:gd name="T0" fmla="*/ 27781 w 8"/>
                <a:gd name="T1" fmla="*/ 173170 h 48"/>
                <a:gd name="T2" fmla="*/ 31750 w 8"/>
                <a:gd name="T3" fmla="*/ 188913 h 48"/>
                <a:gd name="T4" fmla="*/ 31750 w 8"/>
                <a:gd name="T5" fmla="*/ 74778 h 48"/>
                <a:gd name="T6" fmla="*/ 3969 w 8"/>
                <a:gd name="T7" fmla="*/ 0 h 48"/>
                <a:gd name="T8" fmla="*/ 0 w 8"/>
                <a:gd name="T9" fmla="*/ 102328 h 48"/>
                <a:gd name="T10" fmla="*/ 27781 w 8"/>
                <a:gd name="T11" fmla="*/ 173170 h 4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uk-UA"/>
            </a:p>
          </p:txBody>
        </p:sp>
        <p:sp>
          <p:nvSpPr>
            <p:cNvPr id="1057" name="Freeform 22"/>
            <p:cNvSpPr>
              <a:spLocks/>
            </p:cNvSpPr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>
                <a:gd name="T0" fmla="*/ 27354 w 52"/>
                <a:gd name="T1" fmla="*/ 70697 h 135"/>
                <a:gd name="T2" fmla="*/ 0 w 52"/>
                <a:gd name="T3" fmla="*/ 0 h 135"/>
                <a:gd name="T4" fmla="*/ 46892 w 52"/>
                <a:gd name="T5" fmla="*/ 188524 h 135"/>
                <a:gd name="T6" fmla="*/ 62523 w 52"/>
                <a:gd name="T7" fmla="*/ 243511 h 135"/>
                <a:gd name="T8" fmla="*/ 199292 w 52"/>
                <a:gd name="T9" fmla="*/ 530225 h 135"/>
                <a:gd name="T10" fmla="*/ 203200 w 52"/>
                <a:gd name="T11" fmla="*/ 530225 h 135"/>
                <a:gd name="T12" fmla="*/ 93785 w 52"/>
                <a:gd name="T13" fmla="*/ 219945 h 135"/>
                <a:gd name="T14" fmla="*/ 27354 w 52"/>
                <a:gd name="T15" fmla="*/ 70697 h 135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uk-UA"/>
            </a:p>
          </p:txBody>
        </p:sp>
      </p:grpSp>
      <p:grpSp>
        <p:nvGrpSpPr>
          <p:cNvPr id="1027" name="Group 48"/>
          <p:cNvGrpSpPr>
            <a:grpSpLocks/>
          </p:cNvGrpSpPr>
          <p:nvPr/>
        </p:nvGrpSpPr>
        <p:grpSpPr bwMode="auto">
          <a:xfrm>
            <a:off x="20638" y="0"/>
            <a:ext cx="1952625" cy="6853238"/>
            <a:chOff x="6627813" y="195650"/>
            <a:chExt cx="1952625" cy="5678101"/>
          </a:xfrm>
        </p:grpSpPr>
        <p:sp>
          <p:nvSpPr>
            <p:cNvPr id="1034" name="Freeform 27"/>
            <p:cNvSpPr>
              <a:spLocks/>
            </p:cNvSpPr>
            <p:nvPr/>
          </p:nvSpPr>
          <p:spPr bwMode="auto">
            <a:xfrm>
              <a:off x="6627813" y="195650"/>
              <a:ext cx="409575" cy="3646488"/>
            </a:xfrm>
            <a:custGeom>
              <a:avLst/>
              <a:gdLst>
                <a:gd name="T0" fmla="*/ 27835 w 103"/>
                <a:gd name="T1" fmla="*/ 832351 h 920"/>
                <a:gd name="T2" fmla="*/ 103388 w 103"/>
                <a:gd name="T3" fmla="*/ 1763790 h 920"/>
                <a:gd name="T4" fmla="*/ 226658 w 103"/>
                <a:gd name="T5" fmla="*/ 2691267 h 920"/>
                <a:gd name="T6" fmla="*/ 401622 w 103"/>
                <a:gd name="T7" fmla="*/ 3610816 h 920"/>
                <a:gd name="T8" fmla="*/ 409575 w 103"/>
                <a:gd name="T9" fmla="*/ 3646488 h 920"/>
                <a:gd name="T10" fmla="*/ 393669 w 103"/>
                <a:gd name="T11" fmla="*/ 3464164 h 920"/>
                <a:gd name="T12" fmla="*/ 393669 w 103"/>
                <a:gd name="T13" fmla="*/ 3432455 h 920"/>
                <a:gd name="T14" fmla="*/ 250517 w 103"/>
                <a:gd name="T15" fmla="*/ 2687303 h 920"/>
                <a:gd name="T16" fmla="*/ 119294 w 103"/>
                <a:gd name="T17" fmla="*/ 1759827 h 920"/>
                <a:gd name="T18" fmla="*/ 35788 w 103"/>
                <a:gd name="T19" fmla="*/ 828387 h 920"/>
                <a:gd name="T20" fmla="*/ 11929 w 103"/>
                <a:gd name="T21" fmla="*/ 364649 h 920"/>
                <a:gd name="T22" fmla="*/ 3976 w 103"/>
                <a:gd name="T23" fmla="*/ 0 h 920"/>
                <a:gd name="T24" fmla="*/ 0 w 103"/>
                <a:gd name="T25" fmla="*/ 0 h 920"/>
                <a:gd name="T26" fmla="*/ 3976 w 103"/>
                <a:gd name="T27" fmla="*/ 364649 h 920"/>
                <a:gd name="T28" fmla="*/ 27835 w 103"/>
                <a:gd name="T29" fmla="*/ 832351 h 920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uk-UA"/>
            </a:p>
          </p:txBody>
        </p:sp>
        <p:sp>
          <p:nvSpPr>
            <p:cNvPr id="1035" name="Freeform 28"/>
            <p:cNvSpPr>
              <a:spLocks/>
            </p:cNvSpPr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>
                <a:gd name="T0" fmla="*/ 211300 w 88"/>
                <a:gd name="T1" fmla="*/ 908844 h 330"/>
                <a:gd name="T2" fmla="*/ 350838 w 88"/>
                <a:gd name="T3" fmla="*/ 1309688 h 330"/>
                <a:gd name="T4" fmla="*/ 350838 w 88"/>
                <a:gd name="T5" fmla="*/ 1222375 h 330"/>
                <a:gd name="T6" fmla="*/ 350838 w 88"/>
                <a:gd name="T7" fmla="*/ 1206500 h 330"/>
                <a:gd name="T8" fmla="*/ 247181 w 88"/>
                <a:gd name="T9" fmla="*/ 896938 h 330"/>
                <a:gd name="T10" fmla="*/ 0 w 88"/>
                <a:gd name="T11" fmla="*/ 0 h 330"/>
                <a:gd name="T12" fmla="*/ 27908 w 88"/>
                <a:gd name="T13" fmla="*/ 250031 h 330"/>
                <a:gd name="T14" fmla="*/ 211300 w 88"/>
                <a:gd name="T15" fmla="*/ 908844 h 33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uk-UA"/>
            </a:p>
          </p:txBody>
        </p:sp>
        <p:sp>
          <p:nvSpPr>
            <p:cNvPr id="1036" name="Freeform 29"/>
            <p:cNvSpPr>
              <a:spLocks/>
            </p:cNvSpPr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>
                <a:gd name="T0" fmla="*/ 23813 w 90"/>
                <a:gd name="T1" fmla="*/ 59474 h 207"/>
                <a:gd name="T2" fmla="*/ 0 w 90"/>
                <a:gd name="T3" fmla="*/ 0 h 207"/>
                <a:gd name="T4" fmla="*/ 3969 w 90"/>
                <a:gd name="T5" fmla="*/ 114983 h 207"/>
                <a:gd name="T6" fmla="*/ 166688 w 90"/>
                <a:gd name="T7" fmla="*/ 503545 h 207"/>
                <a:gd name="T8" fmla="*/ 317500 w 90"/>
                <a:gd name="T9" fmla="*/ 820738 h 207"/>
                <a:gd name="T10" fmla="*/ 357188 w 90"/>
                <a:gd name="T11" fmla="*/ 820738 h 207"/>
                <a:gd name="T12" fmla="*/ 198438 w 90"/>
                <a:gd name="T13" fmla="*/ 487685 h 207"/>
                <a:gd name="T14" fmla="*/ 23813 w 90"/>
                <a:gd name="T15" fmla="*/ 59474 h 207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uk-UA"/>
            </a:p>
          </p:txBody>
        </p:sp>
        <p:sp>
          <p:nvSpPr>
            <p:cNvPr id="1037" name="Freeform 30"/>
            <p:cNvSpPr>
              <a:spLocks/>
            </p:cNvSpPr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>
                <a:gd name="T0" fmla="*/ 401541 w 115"/>
                <a:gd name="T1" fmla="*/ 1622524 h 467"/>
                <a:gd name="T2" fmla="*/ 310101 w 115"/>
                <a:gd name="T3" fmla="*/ 1364666 h 467"/>
                <a:gd name="T4" fmla="*/ 115294 w 115"/>
                <a:gd name="T5" fmla="*/ 599025 h 467"/>
                <a:gd name="T6" fmla="*/ 51683 w 115"/>
                <a:gd name="T7" fmla="*/ 210254 h 467"/>
                <a:gd name="T8" fmla="*/ 0 w 115"/>
                <a:gd name="T9" fmla="*/ 0 h 467"/>
                <a:gd name="T10" fmla="*/ 83489 w 115"/>
                <a:gd name="T11" fmla="*/ 602992 h 467"/>
                <a:gd name="T12" fmla="*/ 274320 w 115"/>
                <a:gd name="T13" fmla="*/ 1376567 h 467"/>
                <a:gd name="T14" fmla="*/ 409492 w 115"/>
                <a:gd name="T15" fmla="*/ 1749470 h 467"/>
                <a:gd name="T16" fmla="*/ 457200 w 115"/>
                <a:gd name="T17" fmla="*/ 1852613 h 467"/>
                <a:gd name="T18" fmla="*/ 445273 w 115"/>
                <a:gd name="T19" fmla="*/ 1816910 h 467"/>
                <a:gd name="T20" fmla="*/ 401541 w 115"/>
                <a:gd name="T21" fmla="*/ 1622524 h 467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uk-UA"/>
            </a:p>
          </p:txBody>
        </p:sp>
        <p:sp>
          <p:nvSpPr>
            <p:cNvPr id="1038" name="Freeform 31"/>
            <p:cNvSpPr>
              <a:spLocks/>
            </p:cNvSpPr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>
                <a:gd name="T0" fmla="*/ 68219 w 36"/>
                <a:gd name="T1" fmla="*/ 2508250 h 633"/>
                <a:gd name="T2" fmla="*/ 52167 w 36"/>
                <a:gd name="T3" fmla="*/ 2365601 h 633"/>
                <a:gd name="T4" fmla="*/ 20064 w 36"/>
                <a:gd name="T5" fmla="*/ 1577067 h 633"/>
                <a:gd name="T6" fmla="*/ 52167 w 36"/>
                <a:gd name="T7" fmla="*/ 784571 h 633"/>
                <a:gd name="T8" fmla="*/ 88283 w 36"/>
                <a:gd name="T9" fmla="*/ 392286 h 633"/>
                <a:gd name="T10" fmla="*/ 144463 w 36"/>
                <a:gd name="T11" fmla="*/ 0 h 633"/>
                <a:gd name="T12" fmla="*/ 140450 w 36"/>
                <a:gd name="T13" fmla="*/ 0 h 633"/>
                <a:gd name="T14" fmla="*/ 80257 w 36"/>
                <a:gd name="T15" fmla="*/ 392286 h 633"/>
                <a:gd name="T16" fmla="*/ 40129 w 36"/>
                <a:gd name="T17" fmla="*/ 784571 h 633"/>
                <a:gd name="T18" fmla="*/ 4013 w 36"/>
                <a:gd name="T19" fmla="*/ 1577067 h 633"/>
                <a:gd name="T20" fmla="*/ 28090 w 36"/>
                <a:gd name="T21" fmla="*/ 2333901 h 633"/>
                <a:gd name="T22" fmla="*/ 64206 w 36"/>
                <a:gd name="T23" fmla="*/ 2504288 h 633"/>
                <a:gd name="T24" fmla="*/ 68219 w 36"/>
                <a:gd name="T25" fmla="*/ 2508250 h 63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uk-UA"/>
            </a:p>
          </p:txBody>
        </p:sp>
        <p:sp>
          <p:nvSpPr>
            <p:cNvPr id="1039" name="Freeform 32"/>
            <p:cNvSpPr>
              <a:spLocks/>
            </p:cNvSpPr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>
                <a:gd name="T0" fmla="*/ 87313 w 28"/>
                <a:gd name="T1" fmla="*/ 233363 h 59"/>
                <a:gd name="T2" fmla="*/ 111125 w 28"/>
                <a:gd name="T3" fmla="*/ 233363 h 59"/>
                <a:gd name="T4" fmla="*/ 0 w 28"/>
                <a:gd name="T5" fmla="*/ 0 h 59"/>
                <a:gd name="T6" fmla="*/ 87313 w 28"/>
                <a:gd name="T7" fmla="*/ 233363 h 59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uk-UA"/>
            </a:p>
          </p:txBody>
        </p:sp>
        <p:sp>
          <p:nvSpPr>
            <p:cNvPr id="1040" name="Freeform 33"/>
            <p:cNvSpPr>
              <a:spLocks/>
            </p:cNvSpPr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>
                <a:gd name="T0" fmla="*/ 16062 w 17"/>
                <a:gd name="T1" fmla="*/ 213912 h 107"/>
                <a:gd name="T2" fmla="*/ 68263 w 17"/>
                <a:gd name="T3" fmla="*/ 423863 h 107"/>
                <a:gd name="T4" fmla="*/ 40155 w 17"/>
                <a:gd name="T5" fmla="*/ 174299 h 107"/>
                <a:gd name="T6" fmla="*/ 36139 w 17"/>
                <a:gd name="T7" fmla="*/ 170337 h 107"/>
                <a:gd name="T8" fmla="*/ 0 w 17"/>
                <a:gd name="T9" fmla="*/ 0 h 107"/>
                <a:gd name="T10" fmla="*/ 0 w 17"/>
                <a:gd name="T11" fmla="*/ 31691 h 107"/>
                <a:gd name="T12" fmla="*/ 16062 w 17"/>
                <a:gd name="T13" fmla="*/ 213912 h 10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uk-UA"/>
            </a:p>
          </p:txBody>
        </p:sp>
        <p:sp>
          <p:nvSpPr>
            <p:cNvPr id="1041" name="Freeform 34"/>
            <p:cNvSpPr>
              <a:spLocks/>
            </p:cNvSpPr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>
                <a:gd name="T0" fmla="*/ 31793 w 294"/>
                <a:gd name="T1" fmla="*/ 2191628 h 568"/>
                <a:gd name="T2" fmla="*/ 139095 w 294"/>
                <a:gd name="T3" fmla="*/ 1573375 h 568"/>
                <a:gd name="T4" fmla="*/ 393441 w 294"/>
                <a:gd name="T5" fmla="*/ 998716 h 568"/>
                <a:gd name="T6" fmla="*/ 743166 w 294"/>
                <a:gd name="T7" fmla="*/ 471616 h 568"/>
                <a:gd name="T8" fmla="*/ 945848 w 294"/>
                <a:gd name="T9" fmla="*/ 229863 h 568"/>
                <a:gd name="T10" fmla="*/ 1053150 w 294"/>
                <a:gd name="T11" fmla="*/ 110968 h 568"/>
                <a:gd name="T12" fmla="*/ 1168400 w 294"/>
                <a:gd name="T13" fmla="*/ 0 h 568"/>
                <a:gd name="T14" fmla="*/ 1164426 w 294"/>
                <a:gd name="T15" fmla="*/ 0 h 568"/>
                <a:gd name="T16" fmla="*/ 1049176 w 294"/>
                <a:gd name="T17" fmla="*/ 107005 h 568"/>
                <a:gd name="T18" fmla="*/ 941873 w 294"/>
                <a:gd name="T19" fmla="*/ 221937 h 568"/>
                <a:gd name="T20" fmla="*/ 735218 w 294"/>
                <a:gd name="T21" fmla="*/ 463690 h 568"/>
                <a:gd name="T22" fmla="*/ 377544 w 294"/>
                <a:gd name="T23" fmla="*/ 986827 h 568"/>
                <a:gd name="T24" fmla="*/ 119224 w 294"/>
                <a:gd name="T25" fmla="*/ 1569411 h 568"/>
                <a:gd name="T26" fmla="*/ 0 w 294"/>
                <a:gd name="T27" fmla="*/ 2175775 h 568"/>
                <a:gd name="T28" fmla="*/ 27819 w 294"/>
                <a:gd name="T29" fmla="*/ 2251075 h 568"/>
                <a:gd name="T30" fmla="*/ 31793 w 294"/>
                <a:gd name="T31" fmla="*/ 2191628 h 568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uk-UA"/>
            </a:p>
          </p:txBody>
        </p:sp>
        <p:sp>
          <p:nvSpPr>
            <p:cNvPr id="1042" name="Freeform 35"/>
            <p:cNvSpPr>
              <a:spLocks/>
            </p:cNvSpPr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>
                <a:gd name="T0" fmla="*/ 0 w 25"/>
                <a:gd name="T1" fmla="*/ 0 h 53"/>
                <a:gd name="T2" fmla="*/ 76010 w 25"/>
                <a:gd name="T3" fmla="*/ 209550 h 53"/>
                <a:gd name="T4" fmla="*/ 100013 w 25"/>
                <a:gd name="T5" fmla="*/ 209550 h 53"/>
                <a:gd name="T6" fmla="*/ 0 w 25"/>
                <a:gd name="T7" fmla="*/ 0 h 53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uk-UA"/>
            </a:p>
          </p:txBody>
        </p:sp>
        <p:sp>
          <p:nvSpPr>
            <p:cNvPr id="1043" name="Freeform 36"/>
            <p:cNvSpPr>
              <a:spLocks/>
            </p:cNvSpPr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>
                <a:gd name="T0" fmla="*/ 0 w 29"/>
                <a:gd name="T1" fmla="*/ 0 h 141"/>
                <a:gd name="T2" fmla="*/ 27590 w 29"/>
                <a:gd name="T3" fmla="*/ 352718 h 141"/>
                <a:gd name="T4" fmla="*/ 70945 w 29"/>
                <a:gd name="T5" fmla="*/ 463685 h 141"/>
                <a:gd name="T6" fmla="*/ 114300 w 29"/>
                <a:gd name="T7" fmla="*/ 558800 h 141"/>
                <a:gd name="T8" fmla="*/ 106417 w 29"/>
                <a:gd name="T9" fmla="*/ 535021 h 141"/>
                <a:gd name="T10" fmla="*/ 31531 w 29"/>
                <a:gd name="T11" fmla="*/ 87189 h 141"/>
                <a:gd name="T12" fmla="*/ 15766 w 29"/>
                <a:gd name="T13" fmla="*/ 43594 h 141"/>
                <a:gd name="T14" fmla="*/ 0 w 29"/>
                <a:gd name="T15" fmla="*/ 0 h 141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uk-UA"/>
            </a:p>
          </p:txBody>
        </p:sp>
        <p:sp>
          <p:nvSpPr>
            <p:cNvPr id="1044" name="Freeform 37"/>
            <p:cNvSpPr>
              <a:spLocks/>
            </p:cNvSpPr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>
                <a:gd name="T0" fmla="*/ 0 w 8"/>
                <a:gd name="T1" fmla="*/ 102328 h 48"/>
                <a:gd name="T2" fmla="*/ 15875 w 8"/>
                <a:gd name="T3" fmla="*/ 145620 h 48"/>
                <a:gd name="T4" fmla="*/ 31750 w 8"/>
                <a:gd name="T5" fmla="*/ 188913 h 48"/>
                <a:gd name="T6" fmla="*/ 27781 w 8"/>
                <a:gd name="T7" fmla="*/ 74778 h 48"/>
                <a:gd name="T8" fmla="*/ 0 w 8"/>
                <a:gd name="T9" fmla="*/ 0 h 48"/>
                <a:gd name="T10" fmla="*/ 0 w 8"/>
                <a:gd name="T11" fmla="*/ 15743 h 48"/>
                <a:gd name="T12" fmla="*/ 0 w 8"/>
                <a:gd name="T13" fmla="*/ 102328 h 4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uk-UA"/>
            </a:p>
          </p:txBody>
        </p:sp>
        <p:sp>
          <p:nvSpPr>
            <p:cNvPr id="1045" name="Freeform 38"/>
            <p:cNvSpPr>
              <a:spLocks/>
            </p:cNvSpPr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>
                <a:gd name="T0" fmla="*/ 43656 w 44"/>
                <a:gd name="T1" fmla="*/ 110925 h 111"/>
                <a:gd name="T2" fmla="*/ 0 w 44"/>
                <a:gd name="T3" fmla="*/ 0 h 111"/>
                <a:gd name="T4" fmla="*/ 43656 w 44"/>
                <a:gd name="T5" fmla="*/ 194119 h 111"/>
                <a:gd name="T6" fmla="*/ 55563 w 44"/>
                <a:gd name="T7" fmla="*/ 229773 h 111"/>
                <a:gd name="T8" fmla="*/ 154781 w 44"/>
                <a:gd name="T9" fmla="*/ 439738 h 111"/>
                <a:gd name="T10" fmla="*/ 174625 w 44"/>
                <a:gd name="T11" fmla="*/ 439738 h 111"/>
                <a:gd name="T12" fmla="*/ 87313 w 44"/>
                <a:gd name="T13" fmla="*/ 206003 h 111"/>
                <a:gd name="T14" fmla="*/ 43656 w 44"/>
                <a:gd name="T15" fmla="*/ 110925 h 111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uk-UA"/>
            </a:p>
          </p:txBody>
        </p:sp>
      </p:grpSp>
      <p:sp>
        <p:nvSpPr>
          <p:cNvPr id="62" name="Rectangle 61"/>
          <p:cNvSpPr/>
          <p:nvPr/>
        </p:nvSpPr>
        <p:spPr>
          <a:xfrm>
            <a:off x="0" y="0"/>
            <a:ext cx="182563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29" name="Title Placeholder 1"/>
          <p:cNvSpPr>
            <a:spLocks noGrp="1" noChangeArrowheads="1"/>
          </p:cNvSpPr>
          <p:nvPr>
            <p:ph type="title"/>
          </p:nvPr>
        </p:nvSpPr>
        <p:spPr bwMode="auto">
          <a:xfrm>
            <a:off x="1944688" y="623888"/>
            <a:ext cx="6589712" cy="1281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uk-UA" altLang="uk-UA"/>
              <a:t>Клацніть, щоб редагувати стиль зразка заголовка</a:t>
            </a:r>
            <a:endParaRPr lang="en-US" altLang="uk-UA"/>
          </a:p>
        </p:txBody>
      </p:sp>
      <p:sp>
        <p:nvSpPr>
          <p:cNvPr id="1030" name="Text Placeholder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1943100" y="2133600"/>
            <a:ext cx="6591300" cy="388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uk-UA" altLang="uk-UA"/>
              <a:t>Відредагуйте стиль зразка тексту</a:t>
            </a:r>
          </a:p>
          <a:p>
            <a:pPr lvl="1"/>
            <a:r>
              <a:rPr lang="uk-UA" altLang="uk-UA"/>
              <a:t>Другий рівень</a:t>
            </a:r>
          </a:p>
          <a:p>
            <a:pPr lvl="2"/>
            <a:r>
              <a:rPr lang="uk-UA" altLang="uk-UA"/>
              <a:t>Третій рівень</a:t>
            </a:r>
          </a:p>
          <a:p>
            <a:pPr lvl="3"/>
            <a:r>
              <a:rPr lang="uk-UA" altLang="uk-UA"/>
              <a:t>Четвертий рівень</a:t>
            </a:r>
          </a:p>
          <a:p>
            <a:pPr lvl="4"/>
            <a:r>
              <a:rPr lang="uk-UA" altLang="uk-UA"/>
              <a:t>П’ятий рівень</a:t>
            </a:r>
            <a:endParaRPr lang="en-US" altLang="uk-U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772400" y="6135688"/>
            <a:ext cx="766763" cy="36988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9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uk-UA" alt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43100" y="6135688"/>
            <a:ext cx="57165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9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uk-UA" alt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11175" y="787400"/>
            <a:ext cx="5857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2000">
                <a:solidFill>
                  <a:srgbClr val="FEFFFF"/>
                </a:solidFill>
                <a:latin typeface="+mn-lt"/>
              </a:defRPr>
            </a:lvl1pPr>
          </a:lstStyle>
          <a:p>
            <a:pPr>
              <a:defRPr/>
            </a:pPr>
            <a:fld id="{150A2501-4716-472A-8519-59477D7C676C}" type="slidenum">
              <a:rPr lang="uk-UA" altLang="uk-UA"/>
              <a:pPr>
                <a:defRPr/>
              </a:pPr>
              <a:t>‹№›</a:t>
            </a:fld>
            <a:endParaRPr lang="uk-UA" alt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45" r:id="rId1"/>
    <p:sldLayoutId id="2147484046" r:id="rId2"/>
    <p:sldLayoutId id="2147484047" r:id="rId3"/>
    <p:sldLayoutId id="2147484048" r:id="rId4"/>
    <p:sldLayoutId id="2147484049" r:id="rId5"/>
    <p:sldLayoutId id="2147484050" r:id="rId6"/>
    <p:sldLayoutId id="2147484051" r:id="rId7"/>
    <p:sldLayoutId id="2147484052" r:id="rId8"/>
    <p:sldLayoutId id="2147484053" r:id="rId9"/>
    <p:sldLayoutId id="2147484054" r:id="rId10"/>
    <p:sldLayoutId id="2147484055" r:id="rId11"/>
    <p:sldLayoutId id="2147484056" r:id="rId12"/>
    <p:sldLayoutId id="2147484057" r:id="rId13"/>
    <p:sldLayoutId id="2147484058" r:id="rId14"/>
    <p:sldLayoutId id="2147484059" r:id="rId15"/>
    <p:sldLayoutId id="2147484060" r:id="rId16"/>
  </p:sldLayoutIdLst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3600" kern="1200">
          <a:solidFill>
            <a:srgbClr val="262626"/>
          </a:solidFill>
          <a:latin typeface="+mj-lt"/>
          <a:ea typeface="+mj-ea"/>
          <a:cs typeface="+mj-cs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3600">
          <a:solidFill>
            <a:srgbClr val="262626"/>
          </a:solidFill>
          <a:latin typeface="Century Gothic" panose="020B0502020202020204" pitchFamily="34" charset="0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3600">
          <a:solidFill>
            <a:srgbClr val="262626"/>
          </a:solidFill>
          <a:latin typeface="Century Gothic" panose="020B0502020202020204" pitchFamily="34" charset="0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3600">
          <a:solidFill>
            <a:srgbClr val="262626"/>
          </a:solidFill>
          <a:latin typeface="Century Gothic" panose="020B0502020202020204" pitchFamily="34" charset="0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3600">
          <a:solidFill>
            <a:srgbClr val="262626"/>
          </a:solidFill>
          <a:latin typeface="Century Gothic" panose="020B0502020202020204" pitchFamily="34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0" fontAlgn="base" hangingPunct="0">
        <a:spcBef>
          <a:spcPts val="1000"/>
        </a:spcBef>
        <a:spcAft>
          <a:spcPct val="0"/>
        </a:spcAft>
        <a:buClr>
          <a:schemeClr val="accent1"/>
        </a:buClr>
        <a:buFont typeface="Wingdings 3" panose="05040102010807070707" pitchFamily="18" charset="2"/>
        <a:buChar char=""/>
        <a:defRPr kern="1200">
          <a:solidFill>
            <a:srgbClr val="404040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spcBef>
          <a:spcPts val="1000"/>
        </a:spcBef>
        <a:spcAft>
          <a:spcPct val="0"/>
        </a:spcAft>
        <a:buClr>
          <a:schemeClr val="accent1"/>
        </a:buClr>
        <a:buFont typeface="Wingdings 3" panose="05040102010807070707" pitchFamily="18" charset="2"/>
        <a:buChar char=""/>
        <a:defRPr sz="1600" kern="1200">
          <a:solidFill>
            <a:srgbClr val="404040"/>
          </a:solidFill>
          <a:latin typeface="+mn-lt"/>
          <a:ea typeface="+mn-ea"/>
          <a:cs typeface="+mn-cs"/>
        </a:defRPr>
      </a:lvl2pPr>
      <a:lvl3pPr marL="1143000" indent="-228600" algn="l" defTabSz="457200" rtl="0" eaLnBrk="0" fontAlgn="base" hangingPunct="0">
        <a:spcBef>
          <a:spcPts val="1000"/>
        </a:spcBef>
        <a:spcAft>
          <a:spcPct val="0"/>
        </a:spcAft>
        <a:buClr>
          <a:schemeClr val="accent1"/>
        </a:buClr>
        <a:buFont typeface="Wingdings 3" panose="05040102010807070707" pitchFamily="18" charset="2"/>
        <a:buChar char=""/>
        <a:defRPr sz="1400" kern="1200">
          <a:solidFill>
            <a:srgbClr val="404040"/>
          </a:solidFill>
          <a:latin typeface="+mn-lt"/>
          <a:ea typeface="+mn-ea"/>
          <a:cs typeface="+mn-cs"/>
        </a:defRPr>
      </a:lvl3pPr>
      <a:lvl4pPr marL="1600200" indent="-228600" algn="l" defTabSz="457200" rtl="0" eaLnBrk="0" fontAlgn="base" hangingPunct="0">
        <a:spcBef>
          <a:spcPts val="1000"/>
        </a:spcBef>
        <a:spcAft>
          <a:spcPct val="0"/>
        </a:spcAft>
        <a:buClr>
          <a:schemeClr val="accent1"/>
        </a:buClr>
        <a:buFont typeface="Wingdings 3" panose="05040102010807070707" pitchFamily="18" charset="2"/>
        <a:buChar char=""/>
        <a:defRPr sz="1200" kern="1200">
          <a:solidFill>
            <a:srgbClr val="404040"/>
          </a:solidFill>
          <a:latin typeface="+mn-lt"/>
          <a:ea typeface="+mn-ea"/>
          <a:cs typeface="+mn-cs"/>
        </a:defRPr>
      </a:lvl4pPr>
      <a:lvl5pPr marL="2057400" indent="-228600" algn="l" defTabSz="457200" rtl="0" eaLnBrk="0" fontAlgn="base" hangingPunct="0">
        <a:spcBef>
          <a:spcPts val="1000"/>
        </a:spcBef>
        <a:spcAft>
          <a:spcPct val="0"/>
        </a:spcAft>
        <a:buClr>
          <a:schemeClr val="accent1"/>
        </a:buClr>
        <a:buFont typeface="Wingdings 3" panose="05040102010807070707" pitchFamily="18" charset="2"/>
        <a:buChar char=""/>
        <a:defRPr sz="1200" kern="1200">
          <a:solidFill>
            <a:srgbClr val="404040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7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0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http://open.kmbs.ua/evolyuciya-lidera-vid-neolitu-do-hhi-stolittya/" TargetMode="Externa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pravda.com.ua/columns/2020/03/28/7245431/" TargetMode="External"/><Relationship Id="rId2" Type="http://schemas.openxmlformats.org/officeDocument/2006/relationships/hyperlink" Target="https://www.pravda.com.ua/articles/2009/11/11/4307154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i-soc.com.ua/assets/files/library/elit.pdf" TargetMode="External"/><Relationship Id="rId5" Type="http://schemas.openxmlformats.org/officeDocument/2006/relationships/hyperlink" Target="https://www.pravda.com.ua/columns/2019/06/13/7218008/" TargetMode="External"/><Relationship Id="rId4" Type="http://schemas.openxmlformats.org/officeDocument/2006/relationships/hyperlink" Target="https://www.pravda.com.ua/columns/2019/06/25/7219067/" TargetMode="Externa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razumkov.org.ua/napriamky/sotsiologichni-doslidzhennia/riven-doviry-do-suspilnykh-instytutiv-ta-elektoralni-oriientatsii-gromadian-ukrainy" TargetMode="External"/><Relationship Id="rId2" Type="http://schemas.openxmlformats.org/officeDocument/2006/relationships/hyperlink" Target="http://political-studies.com/?p=1481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politerno.com.ua/papers/yakym-povynen-buty-spravzhnij-politychn/" TargetMode="Externa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>
            <a:extLst>
              <a:ext uri="{FF2B5EF4-FFF2-40B4-BE49-F238E27FC236}">
                <a16:creationId xmlns:a16="http://schemas.microsoft.com/office/drawing/2014/main" id="{D605932A-7CC6-4A60-8902-2B64399326EC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1139481" y="1488034"/>
            <a:ext cx="7585117" cy="1133889"/>
          </a:xfrm>
        </p:spPr>
        <p:txBody>
          <a:bodyPr rtlCol="0"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uk-UA" sz="3600" b="1" dirty="0" smtClean="0"/>
              <a:t>Тема 9. Політичні еліти та політичне </a:t>
            </a:r>
            <a:r>
              <a:rPr lang="uk-UA" sz="3600" b="1" dirty="0"/>
              <a:t>лідерство</a:t>
            </a:r>
            <a:endParaRPr lang="uk-UA" altLang="uk-UA" sz="3600" b="1" dirty="0">
              <a:solidFill>
                <a:schemeClr val="bg2">
                  <a:lumMod val="25000"/>
                </a:schemeClr>
              </a:solidFill>
              <a:latin typeface="Arial Narrow" panose="020B0606020202030204" pitchFamily="34" charset="0"/>
            </a:endParaRPr>
          </a:p>
        </p:txBody>
      </p:sp>
      <p:sp>
        <p:nvSpPr>
          <p:cNvPr id="2" name="Прямокутник 1"/>
          <p:cNvSpPr/>
          <p:nvPr/>
        </p:nvSpPr>
        <p:spPr>
          <a:xfrm>
            <a:off x="2627784" y="286369"/>
            <a:ext cx="584654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eaLnBrk="1" hangingPunct="1"/>
            <a:r>
              <a:rPr lang="uk-UA" altLang="uk-UA" b="1" dirty="0"/>
              <a:t>ЛНУ ім. Івана Франка, історичний факультет</a:t>
            </a:r>
          </a:p>
          <a:p>
            <a:pPr algn="r" eaLnBrk="1" hangingPunct="1"/>
            <a:r>
              <a:rPr lang="uk-UA" altLang="uk-UA" b="1" dirty="0"/>
              <a:t>КУРС ЛЕКЦІЙ З ПОЛІТОЛОГІЇ</a:t>
            </a:r>
          </a:p>
          <a:p>
            <a:pPr algn="r" eaLnBrk="1" hangingPunct="1"/>
            <a:r>
              <a:rPr lang="uk-UA" altLang="uk-UA" b="1" dirty="0"/>
              <a:t>Проф. А.Ф. Колодій</a:t>
            </a:r>
          </a:p>
          <a:p>
            <a:pPr algn="r" eaLnBrk="1" hangingPunct="1"/>
            <a:r>
              <a:rPr lang="uk-UA" altLang="uk-UA" b="1" dirty="0"/>
              <a:t>2019-20 </a:t>
            </a:r>
            <a:r>
              <a:rPr lang="uk-UA" altLang="uk-UA" b="1" dirty="0" err="1"/>
              <a:t>н.р</a:t>
            </a:r>
            <a:r>
              <a:rPr lang="uk-UA" altLang="uk-UA" b="1" dirty="0"/>
              <a:t>.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11760" y="2790599"/>
            <a:ext cx="5040560" cy="378042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z="3200" b="1" dirty="0" smtClean="0"/>
              <a:t>Опозиція та контр-еліта: відмінність понять</a:t>
            </a:r>
            <a:endParaRPr lang="uk-UA" sz="3200" b="1" dirty="0"/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1942415" y="2133600"/>
            <a:ext cx="6591985" cy="4535760"/>
          </a:xfrm>
        </p:spPr>
        <p:txBody>
          <a:bodyPr/>
          <a:lstStyle/>
          <a:p>
            <a:r>
              <a:rPr lang="uk-UA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Опозиція</a:t>
            </a:r>
            <a:r>
              <a:rPr lang="uk-UA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— це будь-яка політично-організована група, що критикує уряд і прагне здобути владу, а </a:t>
            </a:r>
            <a:r>
              <a:rPr lang="uk-UA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контр-еліта</a:t>
            </a:r>
            <a:r>
              <a:rPr lang="uk-UA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— це та політично активна верства, з якої в майбутньому може бути сформований новий тип еліти, що прийде на зміну існуючій</a:t>
            </a:r>
            <a:r>
              <a:rPr lang="uk-UA" dirty="0" smtClean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uk-UA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1840" y="4126185"/>
            <a:ext cx="3810000" cy="2543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385523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b="1" dirty="0" smtClean="0"/>
              <a:t>Вузьке і широке розуміння </a:t>
            </a:r>
            <a:r>
              <a:rPr lang="uk-UA" b="1" dirty="0"/>
              <a:t>політичної </a:t>
            </a:r>
            <a:r>
              <a:rPr lang="uk-UA" b="1" dirty="0" smtClean="0"/>
              <a:t>еліти </a:t>
            </a:r>
            <a:r>
              <a:rPr lang="uk-UA" dirty="0"/>
              <a:t/>
            </a:r>
            <a:br>
              <a:rPr lang="uk-UA" dirty="0"/>
            </a:br>
            <a:endParaRPr lang="uk-UA" dirty="0"/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1907705" y="1844824"/>
            <a:ext cx="6626695" cy="4536504"/>
          </a:xfrm>
        </p:spPr>
        <p:txBody>
          <a:bodyPr/>
          <a:lstStyle/>
          <a:p>
            <a:pPr lvl="0"/>
            <a:r>
              <a:rPr lang="uk-UA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При </a:t>
            </a:r>
            <a:r>
              <a:rPr lang="uk-UA" sz="2000" dirty="0">
                <a:latin typeface="Arial" panose="020B0604020202020204" pitchFamily="34" charset="0"/>
                <a:cs typeface="Arial" panose="020B0604020202020204" pitchFamily="34" charset="0"/>
              </a:rPr>
              <a:t>вузькому розумінні до неї включають лише тих людей, які безпосередньо зайняті </a:t>
            </a:r>
            <a:r>
              <a:rPr lang="uk-UA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політичним управлінням державою – урядуванням, яке пов’язане з  прийняттям </a:t>
            </a:r>
            <a:r>
              <a:rPr lang="uk-UA" sz="2000" dirty="0">
                <a:latin typeface="Arial" panose="020B0604020202020204" pitchFamily="34" charset="0"/>
                <a:cs typeface="Arial" panose="020B0604020202020204" pitchFamily="34" charset="0"/>
              </a:rPr>
              <a:t>політичних рішень та організацією їх виконання. Це, передусім, члени представниць­ких органів влади та урядів. </a:t>
            </a:r>
          </a:p>
          <a:p>
            <a:r>
              <a:rPr lang="uk-UA" sz="2000" dirty="0">
                <a:latin typeface="Arial" panose="020B0604020202020204" pitchFamily="34" charset="0"/>
                <a:cs typeface="Arial" panose="020B0604020202020204" pitchFamily="34" charset="0"/>
              </a:rPr>
              <a:t>В широкому сенсі, політична еліта, охоплює також осіб та групи, які здійснюють вплив на владу і політичний процес завдяки своїм економічним, інтелектуальним та інформаційним ресурсам та можливостям , перебуваючи на вищих щаблях суспільної піраміди. У такому сенсі політична еліта наближається до поняття істеблішменту.</a:t>
            </a:r>
          </a:p>
          <a:p>
            <a:endParaRPr lang="uk-UA" sz="2000" dirty="0"/>
          </a:p>
        </p:txBody>
      </p:sp>
    </p:spTree>
    <p:extLst>
      <p:ext uri="{BB962C8B-B14F-4D97-AF65-F5344CB8AC3E}">
        <p14:creationId xmlns:p14="http://schemas.microsoft.com/office/powerpoint/2010/main" val="407397788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07704" y="188640"/>
            <a:ext cx="6589199" cy="792088"/>
          </a:xfrm>
        </p:spPr>
        <p:txBody>
          <a:bodyPr/>
          <a:lstStyle/>
          <a:p>
            <a:r>
              <a:rPr lang="uk-UA" sz="3200" b="1" dirty="0" smtClean="0"/>
              <a:t>Поняття істеблішменту</a:t>
            </a:r>
            <a:endParaRPr lang="uk-UA" sz="3200" b="1" dirty="0"/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1547664" y="980728"/>
            <a:ext cx="6480719" cy="5688632"/>
          </a:xfrm>
        </p:spPr>
        <p:txBody>
          <a:bodyPr/>
          <a:lstStyle/>
          <a:p>
            <a:r>
              <a:rPr lang="uk-UA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Терміном</a:t>
            </a:r>
            <a:r>
              <a:rPr lang="uk-UA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істеблішмент </a:t>
            </a:r>
            <a:r>
              <a:rPr lang="uk-UA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позначають</a:t>
            </a:r>
            <a:r>
              <a:rPr lang="uk-UA" sz="2400" dirty="0">
                <a:latin typeface="Arial" panose="020B0604020202020204" pitchFamily="34" charset="0"/>
                <a:cs typeface="Arial" panose="020B0604020202020204" pitchFamily="34" charset="0"/>
              </a:rPr>
              <a:t>:  правлячу еліту та систему її панування; суспільні групи та </a:t>
            </a:r>
            <a:r>
              <a:rPr lang="uk-UA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осіб, </a:t>
            </a:r>
            <a:r>
              <a:rPr lang="uk-UA" sz="2400" dirty="0">
                <a:latin typeface="Arial" panose="020B0604020202020204" pitchFamily="34" charset="0"/>
                <a:cs typeface="Arial" panose="020B0604020202020204" pitchFamily="34" charset="0"/>
              </a:rPr>
              <a:t>що є опорою певного політичного режиму; </a:t>
            </a:r>
          </a:p>
          <a:p>
            <a:r>
              <a:rPr lang="uk-UA" sz="2400" dirty="0">
                <a:latin typeface="Arial" panose="020B0604020202020204" pitchFamily="34" charset="0"/>
                <a:cs typeface="Arial" panose="020B0604020202020204" pitchFamily="34" charset="0"/>
              </a:rPr>
              <a:t>термін найчастіше вживають, коли хочуть зробити наголос на закритості правлячої групи, її стійких позиціях (утвердженості, вкоріненості), консервативному світогляді та протидії змінам. </a:t>
            </a:r>
          </a:p>
          <a:p>
            <a:r>
              <a:rPr lang="uk-UA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При широкому тлумачення </a:t>
            </a:r>
            <a:r>
              <a:rPr lang="uk-UA" sz="2400" b="1" dirty="0">
                <a:latin typeface="Arial" panose="020B0604020202020204" pitchFamily="34" charset="0"/>
                <a:cs typeface="Arial" panose="020B0604020202020204" pitchFamily="34" charset="0"/>
              </a:rPr>
              <a:t>окрім владних верств, </a:t>
            </a:r>
            <a:r>
              <a:rPr lang="uk-UA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істеблішмент </a:t>
            </a:r>
            <a:r>
              <a:rPr lang="uk-UA" sz="2400" b="1" dirty="0">
                <a:latin typeface="Arial" panose="020B0604020202020204" pitchFamily="34" charset="0"/>
                <a:cs typeface="Arial" panose="020B0604020202020204" pitchFamily="34" charset="0"/>
              </a:rPr>
              <a:t>включає ще й усю матрицю офіційних і соціальних відносин, </a:t>
            </a:r>
            <a:r>
              <a:rPr lang="uk-UA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у </a:t>
            </a:r>
            <a:r>
              <a:rPr lang="uk-UA" sz="2400" b="1" dirty="0">
                <a:latin typeface="Arial" panose="020B0604020202020204" pitchFamily="34" charset="0"/>
                <a:cs typeface="Arial" panose="020B0604020202020204" pitchFamily="34" charset="0"/>
              </a:rPr>
              <a:t>межах яких здійснюється влада.</a:t>
            </a:r>
            <a:endParaRPr lang="uk-UA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uk-UA" sz="2400" dirty="0"/>
          </a:p>
        </p:txBody>
      </p:sp>
    </p:spTree>
    <p:extLst>
      <p:ext uri="{BB962C8B-B14F-4D97-AF65-F5344CB8AC3E}">
        <p14:creationId xmlns:p14="http://schemas.microsoft.com/office/powerpoint/2010/main" val="10443294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03648" y="116632"/>
            <a:ext cx="2232248" cy="1336352"/>
          </a:xfrm>
        </p:spPr>
        <p:txBody>
          <a:bodyPr/>
          <a:lstStyle/>
          <a:p>
            <a:pPr algn="ctr"/>
            <a:r>
              <a:rPr lang="uk-UA" sz="2400" b="1" dirty="0" smtClean="0"/>
              <a:t>Типологія політичних еліт</a:t>
            </a:r>
            <a:endParaRPr lang="uk-UA" sz="2400" b="1" dirty="0"/>
          </a:p>
        </p:txBody>
      </p:sp>
      <p:pic>
        <p:nvPicPr>
          <p:cNvPr id="4" name="Місце для вмісту 3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4067944" y="116632"/>
            <a:ext cx="4985027" cy="6636016"/>
          </a:xfrm>
          <a:prstGeom prst="rect">
            <a:avLst/>
          </a:prstGeom>
        </p:spPr>
      </p:pic>
      <p:sp>
        <p:nvSpPr>
          <p:cNvPr id="6" name="Місце для тексту 5"/>
          <p:cNvSpPr>
            <a:spLocks noGrp="1"/>
          </p:cNvSpPr>
          <p:nvPr>
            <p:ph type="body" sz="half" idx="2"/>
          </p:nvPr>
        </p:nvSpPr>
        <p:spPr>
          <a:xfrm>
            <a:off x="1115616" y="1556792"/>
            <a:ext cx="2773600" cy="4392488"/>
          </a:xfrm>
        </p:spPr>
        <p:txBody>
          <a:bodyPr/>
          <a:lstStyle/>
          <a:p>
            <a:r>
              <a:rPr lang="uk-UA" dirty="0" smtClean="0"/>
              <a:t>Представник української аристократичної еліти Гетьман  Павло Скоропадський* </a:t>
            </a:r>
            <a:endParaRPr lang="uk-UA" dirty="0"/>
          </a:p>
        </p:txBody>
      </p:sp>
      <p:pic>
        <p:nvPicPr>
          <p:cNvPr id="7" name="Місце для вмісту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43608" y="2560080"/>
            <a:ext cx="2508504" cy="34930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5852535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61283" y="116632"/>
            <a:ext cx="6589199" cy="716658"/>
          </a:xfrm>
        </p:spPr>
        <p:txBody>
          <a:bodyPr/>
          <a:lstStyle/>
          <a:p>
            <a:r>
              <a:rPr lang="uk-UA" sz="3200" b="1" dirty="0" smtClean="0"/>
              <a:t>Національна еліта</a:t>
            </a:r>
            <a:endParaRPr lang="uk-UA" sz="3200" b="1" dirty="0"/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1780849" y="833290"/>
            <a:ext cx="6950065" cy="5760640"/>
          </a:xfrm>
        </p:spPr>
        <p:txBody>
          <a:bodyPr/>
          <a:lstStyle/>
          <a:p>
            <a:r>
              <a:rPr lang="uk-UA" sz="2000" dirty="0">
                <a:latin typeface="Arial" panose="020B0604020202020204" pitchFamily="34" charset="0"/>
                <a:cs typeface="Arial" panose="020B0604020202020204" pitchFamily="34" charset="0"/>
              </a:rPr>
              <a:t>Поняття </a:t>
            </a:r>
            <a:r>
              <a:rPr lang="uk-UA" sz="2000" i="1" dirty="0">
                <a:latin typeface="Arial" panose="020B0604020202020204" pitchFamily="34" charset="0"/>
                <a:cs typeface="Arial" panose="020B0604020202020204" pitchFamily="34" charset="0"/>
              </a:rPr>
              <a:t>національної еліти</a:t>
            </a:r>
            <a:r>
              <a:rPr lang="uk-UA" sz="2000" dirty="0">
                <a:latin typeface="Arial" panose="020B0604020202020204" pitchFamily="34" charset="0"/>
                <a:cs typeface="Arial" panose="020B0604020202020204" pitchFamily="34" charset="0"/>
              </a:rPr>
              <a:t> ширше від поняття еліти політичної. Воно включає </a:t>
            </a:r>
            <a:r>
              <a:rPr lang="uk-UA" sz="20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інтегровану сукуп­ність еліт усіх суспільних сфер</a:t>
            </a:r>
            <a:r>
              <a:rPr lang="uk-UA" sz="2000" dirty="0">
                <a:latin typeface="Arial" panose="020B0604020202020204" pitchFamily="34" charset="0"/>
                <a:cs typeface="Arial" panose="020B0604020202020204" pitchFamily="34" charset="0"/>
              </a:rPr>
              <a:t>, об’єднаних прагненням втілити в життя національну ідею. Національна еліта — це і духовно-ін­телектуальна еліта, і господарська, і політична. </a:t>
            </a:r>
            <a:endParaRPr lang="uk-UA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uk-UA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За </a:t>
            </a:r>
            <a:r>
              <a:rPr lang="uk-UA" sz="2000" dirty="0">
                <a:latin typeface="Arial" panose="020B0604020202020204" pitchFamily="34" charset="0"/>
                <a:cs typeface="Arial" panose="020B0604020202020204" pitchFamily="34" charset="0"/>
              </a:rPr>
              <a:t>своєю струк­ту­рою, джерелами формування національна еліта неоднорідна, але за ціллю своєї діяльності вона є однорідною, бо свідомо чи навіть </a:t>
            </a:r>
            <a:r>
              <a:rPr lang="uk-UA" sz="2000" dirty="0" err="1">
                <a:latin typeface="Arial" panose="020B0604020202020204" pitchFamily="34" charset="0"/>
                <a:cs typeface="Arial" panose="020B0604020202020204" pitchFamily="34" charset="0"/>
              </a:rPr>
              <a:t>не­усвідомлено</a:t>
            </a:r>
            <a:r>
              <a:rPr lang="uk-UA" sz="2000" dirty="0">
                <a:latin typeface="Arial" panose="020B0604020202020204" pitchFamily="34" charset="0"/>
                <a:cs typeface="Arial" panose="020B0604020202020204" pitchFamily="34" charset="0"/>
              </a:rPr>
              <a:t> працює на утвердження і розвиток національної дер­жави, формування політичної нації як спільноти усіх громадян, що проживають у даній державі</a:t>
            </a:r>
            <a:r>
              <a:rPr lang="uk-UA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r>
              <a:rPr lang="uk-UA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Формування національної еліти в Україні наштовхувалось на значні труднощі і донині триває зі значними перешкодами. Щоб зрозуміти цей процес, необхідно враховувати як історію країни, так соціокультурні умови нинішнього періоду.</a:t>
            </a:r>
            <a:endParaRPr lang="uk-UA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192457119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88191" y="404664"/>
            <a:ext cx="6018827" cy="1008112"/>
          </a:xfrm>
        </p:spPr>
        <p:txBody>
          <a:bodyPr/>
          <a:lstStyle/>
          <a:p>
            <a:pPr algn="ctr"/>
            <a:r>
              <a:rPr lang="uk-UA" sz="2800" b="1" dirty="0" smtClean="0"/>
              <a:t>Трагічна історія українських еліт у минулому</a:t>
            </a:r>
            <a:endParaRPr lang="uk-UA" sz="2800" b="1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31840" y="1628800"/>
            <a:ext cx="2952328" cy="4551134"/>
          </a:xfrm>
          <a:prstGeom prst="rect">
            <a:avLst/>
          </a:prstGeom>
        </p:spPr>
      </p:pic>
      <p:sp>
        <p:nvSpPr>
          <p:cNvPr id="4" name="Місце для тексту 3"/>
          <p:cNvSpPr>
            <a:spLocks noGrp="1"/>
          </p:cNvSpPr>
          <p:nvPr>
            <p:ph type="body" sz="half" idx="2"/>
          </p:nvPr>
        </p:nvSpPr>
        <p:spPr>
          <a:xfrm>
            <a:off x="6300192" y="1739901"/>
            <a:ext cx="2629584" cy="4262436"/>
          </a:xfrm>
        </p:spPr>
        <p:txBody>
          <a:bodyPr/>
          <a:lstStyle/>
          <a:p>
            <a:endParaRPr lang="uk-UA" dirty="0"/>
          </a:p>
        </p:txBody>
      </p:sp>
      <p:pic>
        <p:nvPicPr>
          <p:cNvPr id="6" name="Місце для вмісту 5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628800"/>
            <a:ext cx="2910980" cy="4551134"/>
          </a:xfr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6176" y="1628800"/>
            <a:ext cx="3093198" cy="45528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895607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Місце для тексту 7"/>
          <p:cNvSpPr>
            <a:spLocks noGrp="1"/>
          </p:cNvSpPr>
          <p:nvPr>
            <p:ph type="body" sz="half" idx="2"/>
          </p:nvPr>
        </p:nvSpPr>
        <p:spPr>
          <a:xfrm>
            <a:off x="1403648" y="1052736"/>
            <a:ext cx="2629584" cy="5040560"/>
          </a:xfrm>
        </p:spPr>
        <p:txBody>
          <a:bodyPr/>
          <a:lstStyle/>
          <a:p>
            <a:r>
              <a:rPr lang="uk-UA" sz="2000" b="1" dirty="0" smtClean="0"/>
              <a:t>Трагічна історія українських еліт у минулому: </a:t>
            </a:r>
          </a:p>
          <a:p>
            <a:r>
              <a:rPr lang="uk-UA" sz="2000" dirty="0" smtClean="0"/>
              <a:t>Родина Крушельницьких, яка переїхала з Галичини в Радянську Україну щоб підсилити інтелектуальне середовище республіки, була знищена сталінським режимом.</a:t>
            </a:r>
            <a:endParaRPr lang="uk-UA" sz="2000" dirty="0"/>
          </a:p>
        </p:txBody>
      </p:sp>
      <p:pic>
        <p:nvPicPr>
          <p:cNvPr id="9" name="Місце для вмісту 8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4283968" y="764704"/>
            <a:ext cx="4541327" cy="58326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657358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07704" y="101715"/>
            <a:ext cx="5832648" cy="66543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692335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835696" y="332656"/>
            <a:ext cx="6768752" cy="1584176"/>
          </a:xfrm>
        </p:spPr>
        <p:txBody>
          <a:bodyPr/>
          <a:lstStyle/>
          <a:p>
            <a:r>
              <a:rPr lang="uk-UA" sz="3200" b="1" dirty="0" smtClean="0"/>
              <a:t>Соціальні джерела української політичної еліти після здобуття незалежності</a:t>
            </a:r>
            <a:endParaRPr lang="uk-UA" sz="3200" b="1" dirty="0"/>
          </a:p>
        </p:txBody>
      </p:sp>
      <p:sp>
        <p:nvSpPr>
          <p:cNvPr id="6" name="Місце для вмісту 5"/>
          <p:cNvSpPr>
            <a:spLocks noGrp="1"/>
          </p:cNvSpPr>
          <p:nvPr>
            <p:ph idx="1"/>
          </p:nvPr>
        </p:nvSpPr>
        <p:spPr>
          <a:xfrm>
            <a:off x="1942415" y="2133600"/>
            <a:ext cx="6591985" cy="4391744"/>
          </a:xfrm>
        </p:spPr>
        <p:txBody>
          <a:bodyPr/>
          <a:lstStyle/>
          <a:p>
            <a:pPr lvl="0"/>
            <a:r>
              <a:rPr lang="uk-UA" sz="2000" dirty="0">
                <a:latin typeface="Arial" panose="020B0604020202020204" pitchFamily="34" charset="0"/>
                <a:cs typeface="Arial" panose="020B0604020202020204" pitchFamily="34" charset="0"/>
              </a:rPr>
              <a:t>колишня комуністична "номенклатура" (власне політична, господарська, війсь­ко­ва);</a:t>
            </a:r>
          </a:p>
          <a:p>
            <a:pPr lvl="0"/>
            <a:r>
              <a:rPr lang="uk-UA" sz="2000" dirty="0">
                <a:latin typeface="Arial" panose="020B0604020202020204" pitchFamily="34" charset="0"/>
                <a:cs typeface="Arial" panose="020B0604020202020204" pitchFamily="34" charset="0"/>
              </a:rPr>
              <a:t>колишня політична контреліта ("диси­ден­ти", що займалися політичною діяльністю);</a:t>
            </a:r>
          </a:p>
          <a:p>
            <a:pPr lvl="0"/>
            <a:r>
              <a:rPr lang="uk-UA" sz="2000" dirty="0">
                <a:latin typeface="Arial" panose="020B0604020202020204" pitchFamily="34" charset="0"/>
                <a:cs typeface="Arial" panose="020B0604020202020204" pitchFamily="34" charset="0"/>
              </a:rPr>
              <a:t>опозиційна до колишньої влади і заангажо­вана в політику з часів перебудови творча інтелігенція;</a:t>
            </a:r>
          </a:p>
          <a:p>
            <a:pPr lvl="0"/>
            <a:r>
              <a:rPr lang="uk-UA" sz="2000" dirty="0">
                <a:latin typeface="Arial" panose="020B0604020202020204" pitchFamily="34" charset="0"/>
                <a:cs typeface="Arial" panose="020B0604020202020204" pitchFamily="34" charset="0"/>
              </a:rPr>
              <a:t>люди, професійна діяль­ність яких близька до потреб сучасної політичної сфери — економіс­ти, юристи, невеликий прошарок дослідників </a:t>
            </a:r>
            <a:r>
              <a:rPr lang="uk-UA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політики;</a:t>
            </a:r>
          </a:p>
          <a:p>
            <a:pPr lvl="0"/>
            <a:r>
              <a:rPr lang="uk-UA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Останнім часом – </a:t>
            </a:r>
            <a:r>
              <a:rPr lang="uk-UA" sz="2000" dirty="0">
                <a:latin typeface="Arial" panose="020B0604020202020204" pitchFamily="34" charset="0"/>
                <a:cs typeface="Arial" panose="020B0604020202020204" pitchFamily="34" charset="0"/>
              </a:rPr>
              <a:t>добре відомі </a:t>
            </a:r>
            <a:r>
              <a:rPr lang="uk-UA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загалу люди з «публічних сфер»: артисти, співаки, ведучі телепрограм, журналісти.</a:t>
            </a:r>
            <a:endParaRPr lang="uk-UA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285500191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>
            <a:extLst>
              <a:ext uri="{FF2B5EF4-FFF2-40B4-BE49-F238E27FC236}">
                <a16:creationId xmlns:a16="http://schemas.microsoft.com/office/drawing/2014/main" id="{B049095C-F4E0-4A60-B45E-80CD7AF2A34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331640" y="0"/>
            <a:ext cx="7560840" cy="1557338"/>
          </a:xfrm>
        </p:spPr>
        <p:txBody>
          <a:bodyPr/>
          <a:lstStyle/>
          <a:p>
            <a:pPr eaLnBrk="1" hangingPunct="1"/>
            <a:r>
              <a:rPr lang="uk-UA" altLang="uk-UA" sz="3200" b="1" dirty="0"/>
              <a:t>Розташування основних груп </a:t>
            </a:r>
            <a:r>
              <a:rPr lang="uk-UA" altLang="uk-UA" sz="3200" b="1" dirty="0" smtClean="0"/>
              <a:t>політичної еліти в </a:t>
            </a:r>
            <a:r>
              <a:rPr lang="uk-UA" altLang="uk-UA" sz="3200" b="1" dirty="0"/>
              <a:t>середині 1990-х років</a:t>
            </a:r>
          </a:p>
        </p:txBody>
      </p:sp>
      <p:pic>
        <p:nvPicPr>
          <p:cNvPr id="17411" name="Picture 3">
            <a:extLst>
              <a:ext uri="{FF2B5EF4-FFF2-40B4-BE49-F238E27FC236}">
                <a16:creationId xmlns:a16="http://schemas.microsoft.com/office/drawing/2014/main" id="{C4AA2BEA-69E2-4B2E-82D4-9D258C2A6F67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9632" y="1557339"/>
            <a:ext cx="6936643" cy="4677582"/>
          </a:xfrm>
        </p:spPr>
      </p:pic>
    </p:spTree>
    <p:extLst>
      <p:ext uri="{BB962C8B-B14F-4D97-AF65-F5344CB8AC3E}">
        <p14:creationId xmlns:p14="http://schemas.microsoft.com/office/powerpoint/2010/main" val="426738079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31641" y="188640"/>
            <a:ext cx="7416822" cy="1152128"/>
          </a:xfrm>
        </p:spPr>
        <p:txBody>
          <a:bodyPr/>
          <a:lstStyle/>
          <a:p>
            <a:r>
              <a:rPr lang="uk-UA" sz="3200" b="1" dirty="0" smtClean="0"/>
              <a:t>Питання лекції 9: </a:t>
            </a:r>
            <a:r>
              <a:rPr lang="uk-UA" sz="3200" b="1" dirty="0"/>
              <a:t>Політичні еліти та політичне лідерство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1837816" y="1556792"/>
            <a:ext cx="6912767" cy="4824536"/>
          </a:xfrm>
        </p:spPr>
        <p:txBody>
          <a:bodyPr/>
          <a:lstStyle/>
          <a:p>
            <a:pPr marL="0" indent="0">
              <a:buNone/>
            </a:pPr>
            <a:r>
              <a:rPr lang="uk-UA" altLang="uk-UA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Політичні </a:t>
            </a:r>
            <a:r>
              <a:rPr lang="uk-UA" altLang="uk-UA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еліти: поняття, функції, джерела </a:t>
            </a:r>
            <a:r>
              <a:rPr lang="uk-UA" altLang="uk-UA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формування.</a:t>
            </a:r>
          </a:p>
          <a:p>
            <a:pPr marL="0" indent="0">
              <a:buNone/>
            </a:pPr>
            <a:r>
              <a:rPr lang="uk-UA" altLang="uk-UA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Політична еліта (політичний клас) в Україні</a:t>
            </a:r>
            <a:endParaRPr lang="uk-UA" altLang="uk-UA" sz="2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uk-UA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3. Інститут політичного лідерства:</a:t>
            </a:r>
          </a:p>
          <a:p>
            <a:pPr lvl="1"/>
            <a:r>
              <a:rPr lang="uk-UA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Поняття лідерства. </a:t>
            </a:r>
            <a:r>
              <a:rPr lang="uk-UA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Лідер і керівник: спільне й відмінне</a:t>
            </a:r>
          </a:p>
          <a:p>
            <a:pPr lvl="1"/>
            <a:r>
              <a:rPr lang="uk-UA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Теорії </a:t>
            </a:r>
            <a:r>
              <a:rPr lang="uk-UA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рис лідера (необхідні та  бажані лідерські якості)</a:t>
            </a:r>
          </a:p>
          <a:p>
            <a:pPr lvl="1"/>
            <a:r>
              <a:rPr lang="uk-UA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Типології </a:t>
            </a:r>
            <a:r>
              <a:rPr lang="uk-UA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лідерства</a:t>
            </a:r>
          </a:p>
          <a:p>
            <a:pPr lvl="1"/>
            <a:r>
              <a:rPr lang="uk-UA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Джерела </a:t>
            </a:r>
            <a:r>
              <a:rPr lang="uk-UA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та шляхи рекрутування лідерів</a:t>
            </a:r>
          </a:p>
          <a:p>
            <a:pPr marL="0" indent="0">
              <a:buNone/>
            </a:pPr>
            <a:r>
              <a:rPr lang="uk-UA" sz="2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4. </a:t>
            </a:r>
            <a:r>
              <a:rPr lang="uk-UA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Політичне лідерство в Україні</a:t>
            </a:r>
          </a:p>
          <a:p>
            <a:pPr>
              <a:buFont typeface="+mj-lt"/>
              <a:buAutoNum type="arabicPeriod"/>
            </a:pPr>
            <a:endParaRPr lang="uk-UA" sz="2400" dirty="0"/>
          </a:p>
        </p:txBody>
      </p:sp>
    </p:spTree>
    <p:extLst>
      <p:ext uri="{BB962C8B-B14F-4D97-AF65-F5344CB8AC3E}">
        <p14:creationId xmlns:p14="http://schemas.microsoft.com/office/powerpoint/2010/main" val="275088572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>
            <a:extLst>
              <a:ext uri="{FF2B5EF4-FFF2-40B4-BE49-F238E27FC236}">
                <a16:creationId xmlns:a16="http://schemas.microsoft.com/office/drawing/2014/main" id="{81599DF7-FC51-49AE-B924-F00A1E594A2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524382" y="115888"/>
            <a:ext cx="7440232" cy="1295400"/>
          </a:xfrm>
        </p:spPr>
        <p:txBody>
          <a:bodyPr/>
          <a:lstStyle/>
          <a:p>
            <a:pPr eaLnBrk="1" hangingPunct="1"/>
            <a:r>
              <a:rPr lang="uk-UA" altLang="uk-UA" sz="3200" b="1" dirty="0"/>
              <a:t>Розташування основних груп політичної еліти в 2000-х рр.</a:t>
            </a:r>
          </a:p>
        </p:txBody>
      </p:sp>
      <p:pic>
        <p:nvPicPr>
          <p:cNvPr id="18435" name="Picture 3">
            <a:extLst>
              <a:ext uri="{FF2B5EF4-FFF2-40B4-BE49-F238E27FC236}">
                <a16:creationId xmlns:a16="http://schemas.microsoft.com/office/drawing/2014/main" id="{BED4A906-AEB1-4036-A54A-7BDA6002C6E1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381" y="1996532"/>
            <a:ext cx="6095238" cy="4009524"/>
          </a:xfrm>
          <a:noFill/>
        </p:spPr>
      </p:pic>
    </p:spTree>
    <p:extLst>
      <p:ext uri="{BB962C8B-B14F-4D97-AF65-F5344CB8AC3E}">
        <p14:creationId xmlns:p14="http://schemas.microsoft.com/office/powerpoint/2010/main" val="195454149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75656" y="274638"/>
            <a:ext cx="7211144" cy="1066130"/>
          </a:xfrm>
        </p:spPr>
        <p:txBody>
          <a:bodyPr>
            <a:normAutofit fontScale="90000"/>
          </a:bodyPr>
          <a:lstStyle/>
          <a:p>
            <a:r>
              <a:rPr lang="uk-UA" altLang="uk-UA" sz="3200" b="1" dirty="0"/>
              <a:t>Розташування основних груп політичної еліти в </a:t>
            </a:r>
            <a:r>
              <a:rPr lang="uk-UA" altLang="uk-UA" sz="3200" b="1" dirty="0" smtClean="0"/>
              <a:t>2020 р</a:t>
            </a:r>
            <a:r>
              <a:rPr lang="uk-UA" altLang="uk-UA" sz="3200" b="1" dirty="0"/>
              <a:t>.</a:t>
            </a:r>
            <a:endParaRPr lang="uk-UA" sz="3200" dirty="0"/>
          </a:p>
        </p:txBody>
      </p:sp>
      <p:pic>
        <p:nvPicPr>
          <p:cNvPr id="5" name="Місце для вмісту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4906" y="1825625"/>
            <a:ext cx="6534187" cy="4351338"/>
          </a:xfrm>
        </p:spPr>
      </p:pic>
    </p:spTree>
    <p:extLst>
      <p:ext uri="{BB962C8B-B14F-4D97-AF65-F5344CB8AC3E}">
        <p14:creationId xmlns:p14="http://schemas.microsoft.com/office/powerpoint/2010/main" val="77427311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79712" y="260648"/>
            <a:ext cx="6589199" cy="644650"/>
          </a:xfrm>
        </p:spPr>
        <p:txBody>
          <a:bodyPr/>
          <a:lstStyle/>
          <a:p>
            <a:r>
              <a:rPr lang="uk-UA" b="1" dirty="0">
                <a:latin typeface="Arial" panose="020B0604020202020204" pitchFamily="34" charset="0"/>
                <a:cs typeface="Arial" panose="020B0604020202020204" pitchFamily="34" charset="0"/>
              </a:rPr>
              <a:t>Поняття лідерства</a:t>
            </a:r>
            <a:endParaRPr lang="uk-UA" dirty="0"/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1223121" y="1052736"/>
            <a:ext cx="7920879" cy="5805264"/>
          </a:xfrm>
        </p:spPr>
        <p:txBody>
          <a:bodyPr/>
          <a:lstStyle/>
          <a:p>
            <a:pPr marL="0" indent="0">
              <a:buNone/>
            </a:pPr>
            <a:r>
              <a:rPr lang="uk-UA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Політологи по-різному визначають політичне лідерство:</a:t>
            </a:r>
          </a:p>
          <a:p>
            <a:r>
              <a:rPr lang="uk-UA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Жан Блондель вважає, що </a:t>
            </a:r>
            <a:r>
              <a:rPr lang="uk-UA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лідерство - </a:t>
            </a:r>
            <a:r>
              <a:rPr lang="uk-UA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це «</a:t>
            </a:r>
            <a:r>
              <a:rPr lang="uk-UA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влада</a:t>
            </a:r>
            <a:r>
              <a:rPr lang="uk-UA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здійснювана одним або </a:t>
            </a:r>
            <a:r>
              <a:rPr lang="uk-UA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кількома індивідами </a:t>
            </a:r>
            <a:r>
              <a:rPr lang="uk-UA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для того, щоб спонукати членів націй до дій». </a:t>
            </a:r>
          </a:p>
          <a:p>
            <a:r>
              <a:rPr lang="uk-UA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Джеймс Даунтон характеризує лідерство як «становище в суспільстві, що характеризується здатністю особи, яка це становище займає, скеровувати й організовувати колективну поведінку деяких або всіх його членів». </a:t>
            </a:r>
          </a:p>
          <a:p>
            <a:r>
              <a:rPr lang="uk-UA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Так чи інакше, лідерство – соціальний </a:t>
            </a:r>
            <a:r>
              <a:rPr lang="uk-UA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(а політичне лідерство – політичний) інститут</a:t>
            </a:r>
            <a:r>
              <a:rPr lang="uk-UA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невід’ємний від життя груп і спільнот людей, який справляє на них великий спрямовуючий та мобілізаційний вплив.</a:t>
            </a:r>
          </a:p>
          <a:p>
            <a:endParaRPr lang="uk-UA" dirty="0"/>
          </a:p>
          <a:p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332974403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45201" y="624110"/>
            <a:ext cx="6589199" cy="716658"/>
          </a:xfrm>
        </p:spPr>
        <p:txBody>
          <a:bodyPr/>
          <a:lstStyle/>
          <a:p>
            <a:r>
              <a:rPr lang="uk-UA" b="1" dirty="0"/>
              <a:t>Вплив політичних лідерів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1187624" y="1556792"/>
            <a:ext cx="7704855" cy="4968552"/>
          </a:xfrm>
        </p:spPr>
        <p:txBody>
          <a:bodyPr/>
          <a:lstStyle/>
          <a:p>
            <a:r>
              <a:rPr lang="uk-UA" sz="2400" dirty="0">
                <a:latin typeface="Arial" panose="020B0604020202020204" pitchFamily="34" charset="0"/>
                <a:cs typeface="Arial" panose="020B0604020202020204" pitchFamily="34" charset="0"/>
              </a:rPr>
              <a:t>Політичні лідери </a:t>
            </a:r>
            <a:r>
              <a:rPr lang="uk-UA" sz="2400" b="1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персоніфікують </a:t>
            </a:r>
            <a:r>
              <a:rPr lang="uk-UA" sz="2400" dirty="0">
                <a:latin typeface="Arial" panose="020B0604020202020204" pitchFamily="34" charset="0"/>
                <a:cs typeface="Arial" panose="020B0604020202020204" pitchFamily="34" charset="0"/>
              </a:rPr>
              <a:t>собою </a:t>
            </a:r>
            <a:r>
              <a:rPr lang="uk-UA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владу, а отже – унаочнюють її. </a:t>
            </a:r>
            <a:r>
              <a:rPr lang="uk-UA" sz="2400" dirty="0">
                <a:latin typeface="Arial" panose="020B0604020202020204" pitchFamily="34" charset="0"/>
                <a:cs typeface="Arial" panose="020B0604020202020204" pitchFamily="34" charset="0"/>
              </a:rPr>
              <a:t>Вони мають настільки великий вплив, що він не зрівнюється із впливом інших суб'єктів політики (</a:t>
            </a:r>
            <a:r>
              <a:rPr lang="uk-UA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приклад </a:t>
            </a:r>
            <a:r>
              <a:rPr lang="uk-UA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останніх виборів в Україні чи у </a:t>
            </a:r>
            <a:r>
              <a:rPr lang="uk-UA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Великій Британії</a:t>
            </a:r>
            <a:r>
              <a:rPr lang="uk-UA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). </a:t>
            </a:r>
            <a:endParaRPr lang="uk-UA" sz="24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uk-UA" sz="2400" dirty="0">
                <a:latin typeface="Arial" panose="020B0604020202020204" pitchFamily="34" charset="0"/>
                <a:cs typeface="Arial" panose="020B0604020202020204" pitchFamily="34" charset="0"/>
              </a:rPr>
              <a:t>Американський соціолог Габріель Тард пояснив це явище, виходячи з теорії наслідування: люди схильні діяти, наслідуючи поведінку яскравої особистості, якою є лідер. </a:t>
            </a:r>
          </a:p>
          <a:p>
            <a:r>
              <a:rPr lang="uk-UA" sz="2400" dirty="0">
                <a:latin typeface="Arial" panose="020B0604020202020204" pitchFamily="34" charset="0"/>
                <a:cs typeface="Arial" panose="020B0604020202020204" pitchFamily="34" charset="0"/>
              </a:rPr>
              <a:t>Але чим </a:t>
            </a:r>
            <a:r>
              <a:rPr lang="uk-UA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визначається </a:t>
            </a:r>
            <a:r>
              <a:rPr lang="uk-UA" sz="2400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міра впливу </a:t>
            </a:r>
            <a:r>
              <a:rPr lang="uk-UA" sz="2400" dirty="0">
                <a:latin typeface="Arial" panose="020B0604020202020204" pitchFamily="34" charset="0"/>
                <a:cs typeface="Arial" panose="020B0604020202020204" pitchFamily="34" charset="0"/>
              </a:rPr>
              <a:t>окремих особистостей, що виконують роль політичних </a:t>
            </a:r>
            <a:r>
              <a:rPr lang="uk-UA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лідерів, </a:t>
            </a:r>
            <a:r>
              <a:rPr lang="uk-UA" sz="2400" dirty="0">
                <a:latin typeface="Arial" panose="020B0604020202020204" pitchFamily="34" charset="0"/>
                <a:cs typeface="Arial" panose="020B0604020202020204" pitchFamily="34" charset="0"/>
              </a:rPr>
              <a:t>і кого можна вважати лідером?</a:t>
            </a:r>
          </a:p>
          <a:p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75039038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45201" y="624110"/>
            <a:ext cx="6589199" cy="716658"/>
          </a:xfrm>
        </p:spPr>
        <p:txBody>
          <a:bodyPr/>
          <a:lstStyle/>
          <a:p>
            <a:r>
              <a:rPr lang="uk-UA" sz="3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uk-UA" b="1" dirty="0">
                <a:cs typeface="Arial" panose="020B0604020202020204" pitchFamily="34" charset="0"/>
              </a:rPr>
              <a:t>Хто такий лідер?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1475656" y="1628800"/>
            <a:ext cx="7344816" cy="4104456"/>
          </a:xfrm>
        </p:spPr>
        <p:txBody>
          <a:bodyPr/>
          <a:lstStyle/>
          <a:p>
            <a:r>
              <a:rPr lang="uk-UA" sz="2800" dirty="0">
                <a:latin typeface="Arial" panose="020B0604020202020204" pitchFamily="34" charset="0"/>
                <a:cs typeface="Arial" panose="020B0604020202020204" pitchFamily="34" charset="0"/>
              </a:rPr>
              <a:t>Лідер (від англ. </a:t>
            </a:r>
            <a:r>
              <a:rPr lang="en-US" sz="2800" b="1" i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leader</a:t>
            </a:r>
            <a:r>
              <a:rPr lang="uk-UA" sz="2800" b="1" i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– той, що веде</a:t>
            </a:r>
            <a:r>
              <a:rPr lang="uk-UA" sz="2800" dirty="0">
                <a:latin typeface="Arial" panose="020B0604020202020204" pitchFamily="34" charset="0"/>
                <a:cs typeface="Arial" panose="020B0604020202020204" pitchFamily="34" charset="0"/>
              </a:rPr>
              <a:t>; провідник, керівник) – особистість, яка користується визнанням та авторитетом в групі; </a:t>
            </a:r>
            <a:endParaRPr lang="uk-UA" sz="2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uk-UA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група </a:t>
            </a:r>
            <a:r>
              <a:rPr lang="uk-UA" sz="2800" dirty="0">
                <a:latin typeface="Arial" panose="020B0604020202020204" pitchFamily="34" charset="0"/>
                <a:cs typeface="Arial" panose="020B0604020202020204" pitchFamily="34" charset="0"/>
              </a:rPr>
              <a:t>визнає за нею право приймати рішення про дії у важливих ситуаціях, бути організатором діяльності групи і регулювати відносини в ній. </a:t>
            </a:r>
          </a:p>
          <a:p>
            <a:endParaRPr lang="uk-UA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uk-UA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uk-UA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3684124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b="1" dirty="0"/>
              <a:t>Лідери неформальні та формальні </a:t>
            </a:r>
            <a:br>
              <a:rPr lang="uk-UA" b="1" dirty="0"/>
            </a:br>
            <a:endParaRPr lang="uk-UA" b="1" dirty="0"/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1942415" y="2133600"/>
            <a:ext cx="6591985" cy="4319736"/>
          </a:xfrm>
        </p:spPr>
        <p:txBody>
          <a:bodyPr/>
          <a:lstStyle/>
          <a:p>
            <a:r>
              <a:rPr lang="uk-UA" sz="2400" i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Неформальний лідер</a:t>
            </a:r>
            <a:r>
              <a:rPr lang="uk-UA" sz="24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uk-UA" sz="2400" i="1" dirty="0">
                <a:solidFill>
                  <a:schemeClr val="accent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</a:t>
            </a:r>
            <a:r>
              <a:rPr lang="uk-UA" sz="2400" dirty="0">
                <a:solidFill>
                  <a:schemeClr val="accent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uk-UA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це член групи, який найбільш повно у своїй поведінці відповідає груповим цінностям і нормам. Він веде групу, стимулюючи досягнення групових цілей та демонструючи більш високий рівень активності порівняно з іншими членами групи. </a:t>
            </a:r>
          </a:p>
          <a:p>
            <a:r>
              <a:rPr lang="uk-UA" sz="2400" i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Формальний лідер</a:t>
            </a:r>
            <a:r>
              <a:rPr lang="uk-UA" sz="24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uk-UA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призначається або вибирається, набуваючи таким чином офіційного </a:t>
            </a:r>
            <a:r>
              <a:rPr lang="uk-UA" sz="24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статусу керівника.</a:t>
            </a:r>
            <a:r>
              <a:rPr lang="uk-UA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131530222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Заголовок 1"/>
          <p:cNvSpPr>
            <a:spLocks noGrp="1"/>
          </p:cNvSpPr>
          <p:nvPr>
            <p:ph type="title"/>
          </p:nvPr>
        </p:nvSpPr>
        <p:spPr>
          <a:xfrm>
            <a:off x="1331640" y="188641"/>
            <a:ext cx="7790655" cy="792088"/>
          </a:xfrm>
        </p:spPr>
        <p:txBody>
          <a:bodyPr/>
          <a:lstStyle/>
          <a:p>
            <a:pPr eaLnBrk="1" hangingPunct="1"/>
            <a:r>
              <a:rPr lang="uk-UA" altLang="uk-UA" b="1" dirty="0">
                <a:solidFill>
                  <a:schemeClr val="tx1"/>
                </a:solidFill>
                <a:cs typeface="Arial" panose="020B0604020202020204" pitchFamily="34" charset="0"/>
              </a:rPr>
              <a:t>Відмінності керівника від лідера</a:t>
            </a:r>
          </a:p>
        </p:txBody>
      </p:sp>
      <p:graphicFrame>
        <p:nvGraphicFramePr>
          <p:cNvPr id="4" name="Місце для вмісту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13673247"/>
              </p:ext>
            </p:extLst>
          </p:nvPr>
        </p:nvGraphicFramePr>
        <p:xfrm>
          <a:off x="1619672" y="836712"/>
          <a:ext cx="6948264" cy="579262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474132">
                  <a:extLst>
                    <a:ext uri="{9D8B030D-6E8A-4147-A177-3AD203B41FA5}">
                      <a16:colId xmlns:a16="http://schemas.microsoft.com/office/drawing/2014/main" val="409693413"/>
                    </a:ext>
                  </a:extLst>
                </a:gridCol>
                <a:gridCol w="3474132">
                  <a:extLst>
                    <a:ext uri="{9D8B030D-6E8A-4147-A177-3AD203B41FA5}">
                      <a16:colId xmlns:a16="http://schemas.microsoft.com/office/drawing/2014/main" val="2079809185"/>
                    </a:ext>
                  </a:extLst>
                </a:gridCol>
              </a:tblGrid>
              <a:tr h="384204">
                <a:tc>
                  <a:txBody>
                    <a:bodyPr/>
                    <a:lstStyle/>
                    <a:p>
                      <a:pPr algn="ctr"/>
                      <a:r>
                        <a:rPr lang="uk-UA" sz="1900" dirty="0"/>
                        <a:t>Керівник</a:t>
                      </a:r>
                    </a:p>
                  </a:txBody>
                  <a:tcPr marL="91447" marR="91447" marT="45718" marB="4571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900" dirty="0"/>
                        <a:t>Лідер</a:t>
                      </a:r>
                    </a:p>
                  </a:txBody>
                  <a:tcPr marL="91447" marR="91447" marT="45718" marB="45718"/>
                </a:tc>
                <a:extLst>
                  <a:ext uri="{0D108BD9-81ED-4DB2-BD59-A6C34878D82A}">
                    <a16:rowId xmlns:a16="http://schemas.microsoft.com/office/drawing/2014/main" val="394765759"/>
                  </a:ext>
                </a:extLst>
              </a:tr>
              <a:tr h="384204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uk-UA" sz="19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Адміністратор </a:t>
                      </a:r>
                    </a:p>
                  </a:txBody>
                  <a:tcPr marL="91447" marR="91447" marT="45718" marB="45718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uk-UA" sz="19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Ініціатор, новатор</a:t>
                      </a:r>
                    </a:p>
                  </a:txBody>
                  <a:tcPr marL="91447" marR="91447" marT="45718" marB="45718"/>
                </a:tc>
                <a:extLst>
                  <a:ext uri="{0D108BD9-81ED-4DB2-BD59-A6C34878D82A}">
                    <a16:rowId xmlns:a16="http://schemas.microsoft.com/office/drawing/2014/main" val="3424721254"/>
                  </a:ext>
                </a:extLst>
              </a:tr>
              <a:tr h="384204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uk-UA" sz="19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Професіонал</a:t>
                      </a:r>
                    </a:p>
                  </a:txBody>
                  <a:tcPr marL="91447" marR="91447" marT="45718" marB="45718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uk-UA" sz="19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Ентузіаст</a:t>
                      </a:r>
                    </a:p>
                  </a:txBody>
                  <a:tcPr marL="91447" marR="91447" marT="45718" marB="45718"/>
                </a:tc>
                <a:extLst>
                  <a:ext uri="{0D108BD9-81ED-4DB2-BD59-A6C34878D82A}">
                    <a16:rowId xmlns:a16="http://schemas.microsoft.com/office/drawing/2014/main" val="3269005560"/>
                  </a:ext>
                </a:extLst>
              </a:tr>
              <a:tr h="384204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uk-UA" sz="19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Доручає</a:t>
                      </a:r>
                    </a:p>
                  </a:txBody>
                  <a:tcPr marL="91447" marR="91447" marT="45718" marB="45718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uk-UA" sz="19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Спонукає, надихає</a:t>
                      </a:r>
                    </a:p>
                  </a:txBody>
                  <a:tcPr marL="91447" marR="91447" marT="45718" marB="45718"/>
                </a:tc>
                <a:extLst>
                  <a:ext uri="{0D108BD9-81ED-4DB2-BD59-A6C34878D82A}">
                    <a16:rowId xmlns:a16="http://schemas.microsoft.com/office/drawing/2014/main" val="2643772660"/>
                  </a:ext>
                </a:extLst>
              </a:tr>
              <a:tr h="679749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uk-UA" sz="19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Працює над</a:t>
                      </a:r>
                      <a:r>
                        <a:rPr lang="uk-UA" sz="1900" b="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досягненням вже визначених цілей</a:t>
                      </a:r>
                      <a:endParaRPr lang="uk-UA" sz="19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7" marR="91447" marT="45718" marB="45718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uk-UA" sz="19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Ставить цілі і досягає їх</a:t>
                      </a:r>
                    </a:p>
                  </a:txBody>
                  <a:tcPr marL="91447" marR="91447" marT="45718" marB="45718"/>
                </a:tc>
                <a:extLst>
                  <a:ext uri="{0D108BD9-81ED-4DB2-BD59-A6C34878D82A}">
                    <a16:rowId xmlns:a16="http://schemas.microsoft.com/office/drawing/2014/main" val="4144699342"/>
                  </a:ext>
                </a:extLst>
              </a:tr>
              <a:tr h="679749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uk-UA" sz="19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Діє за планом</a:t>
                      </a:r>
                    </a:p>
                  </a:txBody>
                  <a:tcPr marL="91447" marR="91447" marT="45718" marB="45718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uk-UA" sz="19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Діє на основі власного</a:t>
                      </a:r>
                      <a:r>
                        <a:rPr lang="uk-UA" sz="1900" b="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бачення</a:t>
                      </a:r>
                      <a:endParaRPr lang="uk-UA" sz="19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7" marR="91447" marT="45718" marB="45718"/>
                </a:tc>
                <a:extLst>
                  <a:ext uri="{0D108BD9-81ED-4DB2-BD59-A6C34878D82A}">
                    <a16:rowId xmlns:a16="http://schemas.microsoft.com/office/drawing/2014/main" val="242630048"/>
                  </a:ext>
                </a:extLst>
              </a:tr>
              <a:tr h="384204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uk-UA" sz="19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Покладається на систему</a:t>
                      </a:r>
                    </a:p>
                  </a:txBody>
                  <a:tcPr marL="91447" marR="91447" marT="45718" marB="45718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uk-UA" sz="19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Покладається на людей</a:t>
                      </a:r>
                    </a:p>
                  </a:txBody>
                  <a:tcPr marL="91447" marR="91447" marT="45718" marB="45718"/>
                </a:tc>
                <a:extLst>
                  <a:ext uri="{0D108BD9-81ED-4DB2-BD59-A6C34878D82A}">
                    <a16:rowId xmlns:a16="http://schemas.microsoft.com/office/drawing/2014/main" val="4107882355"/>
                  </a:ext>
                </a:extLst>
              </a:tr>
              <a:tr h="679749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uk-UA" sz="19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Використовує аргументи</a:t>
                      </a:r>
                    </a:p>
                  </a:txBody>
                  <a:tcPr marL="91447" marR="91447" marT="45718" marB="45718"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9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Використовує аргументи</a:t>
                      </a: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uk-UA" sz="19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та емоції</a:t>
                      </a:r>
                    </a:p>
                  </a:txBody>
                  <a:tcPr marL="91447" marR="91447" marT="45718" marB="45718"/>
                </a:tc>
                <a:extLst>
                  <a:ext uri="{0D108BD9-81ED-4DB2-BD59-A6C34878D82A}">
                    <a16:rowId xmlns:a16="http://schemas.microsoft.com/office/drawing/2014/main" val="491279154"/>
                  </a:ext>
                </a:extLst>
              </a:tr>
              <a:tr h="384204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uk-UA" sz="19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Контролює</a:t>
                      </a:r>
                    </a:p>
                  </a:txBody>
                  <a:tcPr marL="91447" marR="91447" marT="45718" marB="45718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uk-UA" sz="19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Довіряє</a:t>
                      </a:r>
                    </a:p>
                  </a:txBody>
                  <a:tcPr marL="91447" marR="91447" marT="45718" marB="45718"/>
                </a:tc>
                <a:extLst>
                  <a:ext uri="{0D108BD9-81ED-4DB2-BD59-A6C34878D82A}">
                    <a16:rowId xmlns:a16="http://schemas.microsoft.com/office/drawing/2014/main" val="525826998"/>
                  </a:ext>
                </a:extLst>
              </a:tr>
              <a:tr h="679749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uk-UA" sz="19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Приймає рішення</a:t>
                      </a:r>
                    </a:p>
                  </a:txBody>
                  <a:tcPr marL="91447" marR="91447" marT="45718" marB="45718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uk-UA" sz="19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Приймає рішення і втілює  їх у життя</a:t>
                      </a:r>
                    </a:p>
                  </a:txBody>
                  <a:tcPr marL="91447" marR="91447" marT="45718" marB="45718"/>
                </a:tc>
                <a:extLst>
                  <a:ext uri="{0D108BD9-81ED-4DB2-BD59-A6C34878D82A}">
                    <a16:rowId xmlns:a16="http://schemas.microsoft.com/office/drawing/2014/main" val="629224138"/>
                  </a:ext>
                </a:extLst>
              </a:tr>
              <a:tr h="384204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uk-UA" sz="19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Його поважають</a:t>
                      </a:r>
                    </a:p>
                  </a:txBody>
                  <a:tcPr marL="91447" marR="91447" marT="45718" marB="45718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uk-UA" sz="19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Ним захоплюються</a:t>
                      </a:r>
                    </a:p>
                  </a:txBody>
                  <a:tcPr marL="91447" marR="91447" marT="45718" marB="45718"/>
                </a:tc>
                <a:extLst>
                  <a:ext uri="{0D108BD9-81ED-4DB2-BD59-A6C34878D82A}">
                    <a16:rowId xmlns:a16="http://schemas.microsoft.com/office/drawing/2014/main" val="3926725201"/>
                  </a:ext>
                </a:extLst>
              </a:tr>
              <a:tr h="384204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uk-UA" sz="19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Йому</a:t>
                      </a:r>
                      <a:r>
                        <a:rPr lang="uk-UA" sz="1900" b="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підкоряються</a:t>
                      </a:r>
                      <a:endParaRPr lang="uk-UA" sz="19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7" marR="91447" marT="45718" marB="45718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uk-UA" sz="19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За ним слідують</a:t>
                      </a:r>
                    </a:p>
                  </a:txBody>
                  <a:tcPr marL="91447" marR="91447" marT="45718" marB="45718"/>
                </a:tc>
                <a:extLst>
                  <a:ext uri="{0D108BD9-81ED-4DB2-BD59-A6C34878D82A}">
                    <a16:rowId xmlns:a16="http://schemas.microsoft.com/office/drawing/2014/main" val="325809179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1009898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25472" y="260922"/>
            <a:ext cx="6589199" cy="860674"/>
          </a:xfrm>
        </p:spPr>
        <p:txBody>
          <a:bodyPr/>
          <a:lstStyle/>
          <a:p>
            <a:pPr algn="ctr"/>
            <a:r>
              <a:rPr lang="uk-UA" altLang="uk-UA" b="1" dirty="0">
                <a:solidFill>
                  <a:schemeClr val="tx1"/>
                </a:solidFill>
                <a:cs typeface="Arial" panose="020B0604020202020204" pitchFamily="34" charset="0"/>
              </a:rPr>
              <a:t>Стилі керівництва</a:t>
            </a:r>
            <a:endParaRPr lang="uk-UA" dirty="0"/>
          </a:p>
        </p:txBody>
      </p:sp>
      <p:pic>
        <p:nvPicPr>
          <p:cNvPr id="4" name="Місце для вмісту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5201" y="3645024"/>
            <a:ext cx="6591300" cy="1983223"/>
          </a:xfrm>
        </p:spPr>
      </p:pic>
      <p:sp>
        <p:nvSpPr>
          <p:cNvPr id="5" name="Прямокутник 4"/>
          <p:cNvSpPr/>
          <p:nvPr/>
        </p:nvSpPr>
        <p:spPr>
          <a:xfrm>
            <a:off x="1835696" y="967368"/>
            <a:ext cx="7108013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eaLnBrk="1" hangingPunct="1">
              <a:buFont typeface="Arial" panose="020B0604020202020204" pitchFamily="34" charset="0"/>
              <a:buChar char="•"/>
            </a:pPr>
            <a:r>
              <a:rPr lang="uk-UA" altLang="uk-UA" sz="2400" dirty="0">
                <a:latin typeface="Arial" panose="020B0604020202020204" pitchFamily="34" charset="0"/>
                <a:cs typeface="Arial" panose="020B0604020202020204" pitchFamily="34" charset="0"/>
              </a:rPr>
              <a:t>Стиль керівництва — звична манера поведінки керівника щодо підлеглих з метою вплинути на них і спонукати їх до досягнення цілей організації</a:t>
            </a:r>
            <a:r>
              <a:rPr lang="uk-UA" altLang="uk-UA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342900" indent="-342900" eaLnBrk="1" hangingPunct="1">
              <a:buFont typeface="Arial" panose="020B0604020202020204" pitchFamily="34" charset="0"/>
              <a:buChar char="•"/>
            </a:pPr>
            <a:endParaRPr lang="uk-UA" altLang="uk-UA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eaLnBrk="1" hangingPunct="1">
              <a:buFont typeface="Arial" panose="020B0604020202020204" pitchFamily="34" charset="0"/>
              <a:buChar char="•"/>
            </a:pPr>
            <a:r>
              <a:rPr lang="uk-UA" altLang="uk-UA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Більшість </a:t>
            </a:r>
            <a:r>
              <a:rPr lang="uk-UA" altLang="uk-UA" sz="2400" dirty="0">
                <a:latin typeface="Arial" panose="020B0604020202020204" pitchFamily="34" charset="0"/>
                <a:cs typeface="Arial" panose="020B0604020202020204" pitchFamily="34" charset="0"/>
              </a:rPr>
              <a:t>стилів розташовується вздовж лінії </a:t>
            </a:r>
            <a:r>
              <a:rPr lang="uk-UA" altLang="uk-UA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авторитарно-ліберального </a:t>
            </a:r>
            <a:r>
              <a:rPr lang="uk-UA" altLang="uk-UA" sz="2400" dirty="0">
                <a:latin typeface="Arial" panose="020B0604020202020204" pitchFamily="34" charset="0"/>
                <a:cs typeface="Arial" panose="020B0604020202020204" pitchFamily="34" charset="0"/>
              </a:rPr>
              <a:t>континууму: </a:t>
            </a:r>
          </a:p>
        </p:txBody>
      </p:sp>
      <p:sp>
        <p:nvSpPr>
          <p:cNvPr id="6" name="Прямокутник 5"/>
          <p:cNvSpPr/>
          <p:nvPr/>
        </p:nvSpPr>
        <p:spPr>
          <a:xfrm>
            <a:off x="1619672" y="5877272"/>
            <a:ext cx="72008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uk-UA" b="1" dirty="0">
                <a:solidFill>
                  <a:srgbClr val="C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Питання: </a:t>
            </a:r>
            <a:r>
              <a:rPr lang="uk-UA" b="1" dirty="0">
                <a:latin typeface="Arial" panose="020B0604020202020204" pitchFamily="34" charset="0"/>
                <a:ea typeface="Times New Roman" panose="02020603050405020304" pitchFamily="18" charset="0"/>
              </a:rPr>
              <a:t>Від </a:t>
            </a:r>
            <a:r>
              <a:rPr lang="uk-UA" b="1" dirty="0" smtClean="0">
                <a:latin typeface="Arial" panose="020B0604020202020204" pitchFamily="34" charset="0"/>
                <a:ea typeface="Times New Roman" panose="02020603050405020304" pitchFamily="18" charset="0"/>
              </a:rPr>
              <a:t>чого, на Вашу </a:t>
            </a:r>
            <a:r>
              <a:rPr lang="uk-UA" b="1" dirty="0" err="1" smtClean="0">
                <a:latin typeface="Arial" panose="020B0604020202020204" pitchFamily="34" charset="0"/>
                <a:ea typeface="Times New Roman" panose="02020603050405020304" pitchFamily="18" charset="0"/>
              </a:rPr>
              <a:t>ддумку</a:t>
            </a:r>
            <a:r>
              <a:rPr lang="uk-UA" b="1" dirty="0" smtClean="0">
                <a:latin typeface="Arial" panose="020B0604020202020204" pitchFamily="34" charset="0"/>
                <a:ea typeface="Times New Roman" panose="02020603050405020304" pitchFamily="18" charset="0"/>
              </a:rPr>
              <a:t>, залежить </a:t>
            </a:r>
            <a:r>
              <a:rPr lang="uk-UA" b="1" dirty="0">
                <a:latin typeface="Arial" panose="020B0604020202020204" pitchFamily="34" charset="0"/>
                <a:ea typeface="Times New Roman" panose="02020603050405020304" pitchFamily="18" charset="0"/>
              </a:rPr>
              <a:t>стиль керівництва певного </a:t>
            </a:r>
            <a:r>
              <a:rPr lang="uk-UA" b="1" dirty="0" smtClean="0">
                <a:latin typeface="Arial" panose="020B0604020202020204" pitchFamily="34" charset="0"/>
                <a:ea typeface="Times New Roman" panose="02020603050405020304" pitchFamily="18" charset="0"/>
              </a:rPr>
              <a:t>політичного лідера та який стиль переважає в Україні?</a:t>
            </a:r>
            <a:endParaRPr lang="uk-UA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4164760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03649" y="188640"/>
            <a:ext cx="7740351" cy="648072"/>
          </a:xfrm>
        </p:spPr>
        <p:txBody>
          <a:bodyPr/>
          <a:lstStyle/>
          <a:p>
            <a:r>
              <a:rPr lang="uk-UA" altLang="uk-UA" sz="3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Витоки теорії лідерства</a:t>
            </a:r>
            <a:endParaRPr lang="uk-UA" sz="3200" dirty="0">
              <a:solidFill>
                <a:schemeClr val="tx1"/>
              </a:solidFill>
            </a:endParaRPr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1043608" y="908720"/>
            <a:ext cx="7920880" cy="5949280"/>
          </a:xfrm>
        </p:spPr>
        <p:txBody>
          <a:bodyPr/>
          <a:lstStyle/>
          <a:p>
            <a:pPr>
              <a:spcBef>
                <a:spcPts val="600"/>
              </a:spcBef>
            </a:pPr>
            <a:r>
              <a:rPr lang="uk-UA" altLang="uk-UA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Звідки беруться лідери та на чому ґрунтується їхній вплив? </a:t>
            </a:r>
          </a:p>
          <a:p>
            <a:pPr>
              <a:spcBef>
                <a:spcPts val="600"/>
              </a:spcBef>
            </a:pPr>
            <a:r>
              <a:rPr lang="uk-UA" altLang="uk-UA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Томас Карлайл про роль «великих особистостей» в історії та «вроджені» риси лідерів </a:t>
            </a:r>
          </a:p>
          <a:p>
            <a:pPr>
              <a:spcBef>
                <a:spcPts val="600"/>
              </a:spcBef>
            </a:pPr>
            <a:r>
              <a:rPr lang="uk-UA" altLang="uk-UA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Фрідріх Ніцше </a:t>
            </a:r>
            <a:r>
              <a:rPr lang="uk-UA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сформулював ідею політичного лідера як надлюдини, яка здатна нав'язати свою волю масам </a:t>
            </a:r>
          </a:p>
          <a:p>
            <a:pPr>
              <a:spcBef>
                <a:spcPts val="600"/>
              </a:spcBef>
            </a:pPr>
            <a:r>
              <a:rPr lang="uk-UA" altLang="uk-UA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Питання політичного лідерства займає значне місце в працях Макса Вебера – у зв’язку з </a:t>
            </a:r>
            <a:r>
              <a:rPr lang="uk-UA" altLang="uk-UA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питаннями легітимного панування </a:t>
            </a:r>
            <a:r>
              <a:rPr lang="uk-UA" altLang="uk-UA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та </a:t>
            </a:r>
            <a:r>
              <a:rPr lang="uk-UA" altLang="uk-UA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моралі</a:t>
            </a:r>
            <a:endParaRPr lang="uk-UA" altLang="uk-UA" sz="2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ts val="600"/>
              </a:spcBef>
            </a:pPr>
            <a:r>
              <a:rPr lang="uk-UA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Р. Стогділл висунув гіпотезу про те, що лідером стає людина не в силу своїх рис, а в силу ситуації. </a:t>
            </a:r>
          </a:p>
          <a:p>
            <a:pPr>
              <a:spcBef>
                <a:spcPts val="600"/>
              </a:spcBef>
            </a:pPr>
            <a:r>
              <a:rPr lang="uk-UA" altLang="uk-UA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uk-UA" altLang="uk-UA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Нині найбільш поширеним є </a:t>
            </a:r>
            <a:r>
              <a:rPr lang="uk-UA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особистісно-ситуативний підхід</a:t>
            </a:r>
            <a:endParaRPr lang="uk-UA" altLang="uk-UA" sz="2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2157422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53464" y="81093"/>
            <a:ext cx="6589199" cy="1280890"/>
          </a:xfrm>
        </p:spPr>
        <p:txBody>
          <a:bodyPr/>
          <a:lstStyle/>
          <a:p>
            <a:r>
              <a:rPr lang="uk-UA" sz="3200" b="1" dirty="0">
                <a:solidFill>
                  <a:schemeClr val="tx1"/>
                </a:solidFill>
              </a:rPr>
              <a:t>Макс </a:t>
            </a:r>
            <a:r>
              <a:rPr lang="uk-UA" sz="3200" b="1" dirty="0" smtClean="0">
                <a:solidFill>
                  <a:schemeClr val="tx1"/>
                </a:solidFill>
              </a:rPr>
              <a:t>Вебер</a:t>
            </a:r>
            <a:br>
              <a:rPr lang="uk-UA" sz="3200" b="1" dirty="0" smtClean="0">
                <a:solidFill>
                  <a:schemeClr val="tx1"/>
                </a:solidFill>
              </a:rPr>
            </a:br>
            <a:r>
              <a:rPr lang="uk-UA" sz="3200" b="1" dirty="0" smtClean="0">
                <a:solidFill>
                  <a:schemeClr val="tx1"/>
                </a:solidFill>
              </a:rPr>
              <a:t>«</a:t>
            </a:r>
            <a:r>
              <a:rPr lang="uk-UA" sz="3200" b="1" dirty="0">
                <a:solidFill>
                  <a:schemeClr val="tx1"/>
                </a:solidFill>
              </a:rPr>
              <a:t>Покликання до політики»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1187624" y="1340768"/>
            <a:ext cx="7848872" cy="5517232"/>
          </a:xfrm>
        </p:spPr>
        <p:txBody>
          <a:bodyPr/>
          <a:lstStyle/>
          <a:p>
            <a:r>
              <a:rPr lang="uk-UA" sz="2200" dirty="0">
                <a:latin typeface="Arial" panose="020B0604020202020204" pitchFamily="34" charset="0"/>
                <a:cs typeface="Arial" panose="020B0604020202020204" pitchFamily="34" charset="0"/>
              </a:rPr>
              <a:t>3 риси, необхідні для професійного політика, який хоче залишатися на висоті своїх завдань:</a:t>
            </a:r>
          </a:p>
          <a:p>
            <a:r>
              <a:rPr lang="uk-UA" sz="2200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Пристрасна відданість справі </a:t>
            </a:r>
            <a:r>
              <a:rPr lang="uk-UA" sz="2200" dirty="0">
                <a:latin typeface="Arial" panose="020B0604020202020204" pitchFamily="34" charset="0"/>
                <a:cs typeface="Arial" panose="020B0604020202020204" pitchFamily="34" charset="0"/>
              </a:rPr>
              <a:t>(але не безвідповідальне революційне збудження)</a:t>
            </a:r>
          </a:p>
          <a:p>
            <a:r>
              <a:rPr lang="uk-UA" sz="2200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Відповідальність </a:t>
            </a:r>
            <a:r>
              <a:rPr lang="uk-UA" sz="2200" dirty="0">
                <a:latin typeface="Arial" panose="020B0604020202020204" pitchFamily="34" charset="0"/>
                <a:cs typeface="Arial" panose="020B0604020202020204" pitchFamily="34" charset="0"/>
              </a:rPr>
              <a:t>перед цією справою як провідна зірка діяльності</a:t>
            </a:r>
          </a:p>
          <a:p>
            <a:r>
              <a:rPr lang="uk-UA" sz="2200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Окомір: </a:t>
            </a:r>
            <a:r>
              <a:rPr lang="uk-UA" sz="2200" dirty="0">
                <a:latin typeface="Arial" panose="020B0604020202020204" pitchFamily="34" charset="0"/>
                <a:cs typeface="Arial" panose="020B0604020202020204" pitchFamily="34" charset="0"/>
              </a:rPr>
              <a:t>здатність із внутрішньою зібраністю та спокоєм віддатися впливу реальностей, тримати дистанцію стосовно речей і людей (включно з самим собою)</a:t>
            </a:r>
          </a:p>
          <a:p>
            <a:pPr marL="0" indent="0">
              <a:buNone/>
            </a:pPr>
            <a:r>
              <a:rPr lang="uk-UA" sz="2200" dirty="0">
                <a:latin typeface="Arial" panose="020B0604020202020204" pitchFamily="34" charset="0"/>
                <a:cs typeface="Arial" panose="020B0604020202020204" pitchFamily="34" charset="0"/>
              </a:rPr>
              <a:t>«Політика – це могутнє буріння твердих пластів, яке здійснюють водночас із пристрастю і з холодним окоміром». Треба хотіти неможливого, але виробити в собі твердість духу, якого не зломить і крах усіх надій. </a:t>
            </a:r>
          </a:p>
          <a:p>
            <a:pPr marL="0" indent="0">
              <a:buNone/>
            </a:pPr>
            <a:endParaRPr lang="uk-UA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1917569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91680" y="404664"/>
            <a:ext cx="6589712" cy="576064"/>
          </a:xfrm>
        </p:spPr>
        <p:txBody>
          <a:bodyPr/>
          <a:lstStyle/>
          <a:p>
            <a:r>
              <a:rPr lang="uk-UA" sz="3200" b="1" dirty="0" smtClean="0"/>
              <a:t>Ключові поняття т.9. </a:t>
            </a:r>
            <a:endParaRPr lang="uk-UA" sz="3200" b="1" dirty="0"/>
          </a:p>
        </p:txBody>
      </p:sp>
      <p:sp>
        <p:nvSpPr>
          <p:cNvPr id="8" name="Місце для вмісту 7"/>
          <p:cNvSpPr>
            <a:spLocks noGrp="1"/>
          </p:cNvSpPr>
          <p:nvPr>
            <p:ph sz="half" idx="1"/>
          </p:nvPr>
        </p:nvSpPr>
        <p:spPr>
          <a:xfrm>
            <a:off x="1475656" y="1124744"/>
            <a:ext cx="3664291" cy="5328592"/>
          </a:xfrm>
        </p:spPr>
        <p:txBody>
          <a:bodyPr>
            <a:normAutofit lnSpcReduction="10000"/>
          </a:bodyPr>
          <a:lstStyle/>
          <a:p>
            <a:r>
              <a:rPr lang="uk-UA" dirty="0"/>
              <a:t>еліта політична</a:t>
            </a:r>
          </a:p>
          <a:p>
            <a:r>
              <a:rPr lang="uk-UA" dirty="0"/>
              <a:t>національна еліта</a:t>
            </a:r>
          </a:p>
          <a:p>
            <a:r>
              <a:rPr lang="uk-UA" dirty="0" smtClean="0"/>
              <a:t>структура </a:t>
            </a:r>
            <a:r>
              <a:rPr lang="uk-UA" dirty="0"/>
              <a:t>політичної еліти</a:t>
            </a:r>
          </a:p>
          <a:p>
            <a:r>
              <a:rPr lang="uk-UA" dirty="0"/>
              <a:t>правляча еліта</a:t>
            </a:r>
          </a:p>
          <a:p>
            <a:r>
              <a:rPr lang="uk-UA" dirty="0"/>
              <a:t>еліта впливу</a:t>
            </a:r>
          </a:p>
          <a:p>
            <a:r>
              <a:rPr lang="uk-UA" dirty="0"/>
              <a:t>еліта влади </a:t>
            </a:r>
          </a:p>
          <a:p>
            <a:r>
              <a:rPr lang="uk-UA" dirty="0"/>
              <a:t>субеліта</a:t>
            </a:r>
          </a:p>
          <a:p>
            <a:r>
              <a:rPr lang="uk-UA" dirty="0"/>
              <a:t>контреліта</a:t>
            </a:r>
          </a:p>
          <a:p>
            <a:r>
              <a:rPr lang="uk-UA" dirty="0"/>
              <a:t>функції політичної еліти</a:t>
            </a:r>
          </a:p>
          <a:p>
            <a:r>
              <a:rPr lang="uk-UA" dirty="0"/>
              <a:t>типи еліт</a:t>
            </a:r>
          </a:p>
          <a:p>
            <a:r>
              <a:rPr lang="uk-UA" dirty="0"/>
              <a:t>"відкрита" політична еліта</a:t>
            </a:r>
          </a:p>
          <a:p>
            <a:r>
              <a:rPr lang="uk-UA" dirty="0" smtClean="0"/>
              <a:t>номенклатура</a:t>
            </a:r>
          </a:p>
          <a:p>
            <a:r>
              <a:rPr lang="uk-UA" dirty="0" smtClean="0"/>
              <a:t>істеблішмент</a:t>
            </a:r>
            <a:endParaRPr lang="uk-UA" dirty="0"/>
          </a:p>
          <a:p>
            <a:pPr marL="0" indent="0">
              <a:buNone/>
            </a:pPr>
            <a:endParaRPr lang="uk-UA" dirty="0"/>
          </a:p>
        </p:txBody>
      </p:sp>
      <p:sp>
        <p:nvSpPr>
          <p:cNvPr id="9" name="Місце для вмісту 8"/>
          <p:cNvSpPr>
            <a:spLocks noGrp="1"/>
          </p:cNvSpPr>
          <p:nvPr>
            <p:ph sz="half" idx="2"/>
          </p:nvPr>
        </p:nvSpPr>
        <p:spPr>
          <a:xfrm>
            <a:off x="5004048" y="1124744"/>
            <a:ext cx="3960440" cy="5328592"/>
          </a:xfrm>
        </p:spPr>
        <p:txBody>
          <a:bodyPr>
            <a:normAutofit lnSpcReduction="10000"/>
          </a:bodyPr>
          <a:lstStyle/>
          <a:p>
            <a:r>
              <a:rPr lang="uk-UA" dirty="0"/>
              <a:t>лідер політичний</a:t>
            </a:r>
          </a:p>
          <a:p>
            <a:r>
              <a:rPr lang="uk-UA" dirty="0" smtClean="0"/>
              <a:t>риси політичного лідера</a:t>
            </a:r>
          </a:p>
          <a:p>
            <a:r>
              <a:rPr lang="uk-UA" dirty="0" smtClean="0"/>
              <a:t>формальні і неформальні лідери</a:t>
            </a:r>
            <a:endParaRPr lang="uk-UA" dirty="0"/>
          </a:p>
          <a:p>
            <a:r>
              <a:rPr lang="uk-UA" dirty="0" smtClean="0"/>
              <a:t>історичні типи лідерства</a:t>
            </a:r>
            <a:endParaRPr lang="uk-UA" dirty="0"/>
          </a:p>
          <a:p>
            <a:r>
              <a:rPr lang="uk-UA" dirty="0" smtClean="0"/>
              <a:t>егоцентричні й соціоцентричні орієнтації лідерів </a:t>
            </a:r>
          </a:p>
          <a:p>
            <a:r>
              <a:rPr lang="uk-UA" dirty="0" smtClean="0"/>
              <a:t>системи </a:t>
            </a:r>
            <a:r>
              <a:rPr lang="uk-UA" dirty="0"/>
              <a:t>рекрутування політичних лідерів </a:t>
            </a:r>
          </a:p>
          <a:p>
            <a:r>
              <a:rPr lang="uk-UA" dirty="0"/>
              <a:t>антрепренерська система</a:t>
            </a:r>
          </a:p>
          <a:p>
            <a:r>
              <a:rPr lang="uk-UA" dirty="0"/>
              <a:t>система гільдій</a:t>
            </a:r>
          </a:p>
          <a:p>
            <a:r>
              <a:rPr lang="uk-UA" dirty="0" smtClean="0"/>
              <a:t>функції </a:t>
            </a:r>
            <a:r>
              <a:rPr lang="uk-UA" dirty="0"/>
              <a:t>лідера в політичній </a:t>
            </a:r>
            <a:r>
              <a:rPr lang="uk-UA" dirty="0" smtClean="0"/>
              <a:t>системі</a:t>
            </a:r>
          </a:p>
          <a:p>
            <a:r>
              <a:rPr lang="uk-UA" dirty="0" smtClean="0"/>
              <a:t>політичний капітал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83418543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07702" y="404664"/>
            <a:ext cx="6589199" cy="648072"/>
          </a:xfrm>
        </p:spPr>
        <p:txBody>
          <a:bodyPr/>
          <a:lstStyle/>
          <a:p>
            <a:r>
              <a:rPr lang="uk-UA" sz="3200" b="1" dirty="0">
                <a:latin typeface="Arial" panose="020B0604020202020204" pitchFamily="34" charset="0"/>
                <a:cs typeface="Arial" panose="020B0604020202020204" pitchFamily="34" charset="0"/>
              </a:rPr>
              <a:t>Сучасна соціологія про риси «великого» лідера</a:t>
            </a:r>
          </a:p>
        </p:txBody>
      </p:sp>
      <p:pic>
        <p:nvPicPr>
          <p:cNvPr id="4" name="Місце для вмісту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1881" y="1628800"/>
            <a:ext cx="7560839" cy="5040560"/>
          </a:xfrm>
        </p:spPr>
      </p:pic>
    </p:spTree>
    <p:extLst>
      <p:ext uri="{BB962C8B-B14F-4D97-AF65-F5344CB8AC3E}">
        <p14:creationId xmlns:p14="http://schemas.microsoft.com/office/powerpoint/2010/main" val="106056846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Заголовок 1"/>
          <p:cNvSpPr>
            <a:spLocks noGrp="1"/>
          </p:cNvSpPr>
          <p:nvPr>
            <p:ph type="title"/>
          </p:nvPr>
        </p:nvSpPr>
        <p:spPr>
          <a:xfrm>
            <a:off x="1692275" y="260350"/>
            <a:ext cx="7127875" cy="1244353"/>
          </a:xfrm>
        </p:spPr>
        <p:txBody>
          <a:bodyPr/>
          <a:lstStyle/>
          <a:p>
            <a:pPr eaLnBrk="1" hangingPunct="1"/>
            <a:r>
              <a:rPr lang="uk-UA" altLang="uk-UA" sz="3200" b="1" dirty="0">
                <a:solidFill>
                  <a:schemeClr val="tx1"/>
                </a:solidFill>
                <a:cs typeface="Arial" panose="020B0604020202020204" pitchFamily="34" charset="0"/>
              </a:rPr>
              <a:t>Відкритий</a:t>
            </a:r>
            <a:r>
              <a:rPr lang="uk-UA" altLang="uk-UA" b="1" dirty="0">
                <a:solidFill>
                  <a:schemeClr val="tx1"/>
                </a:solidFill>
                <a:cs typeface="Arial" panose="020B0604020202020204" pitchFamily="34" charset="0"/>
              </a:rPr>
              <a:t> </a:t>
            </a:r>
            <a:r>
              <a:rPr lang="uk-UA" altLang="uk-UA" sz="3200" b="1" dirty="0">
                <a:solidFill>
                  <a:schemeClr val="tx1"/>
                </a:solidFill>
                <a:cs typeface="Arial" panose="020B0604020202020204" pitchFamily="34" charset="0"/>
              </a:rPr>
              <a:t>перелік якостей </a:t>
            </a:r>
            <a:r>
              <a:rPr lang="uk-UA" altLang="uk-UA" sz="3200" b="1" dirty="0" smtClean="0">
                <a:solidFill>
                  <a:schemeClr val="tx1"/>
                </a:solidFill>
                <a:cs typeface="Arial" panose="020B0604020202020204" pitchFamily="34" charset="0"/>
              </a:rPr>
              <a:t>просто неформального </a:t>
            </a:r>
            <a:r>
              <a:rPr lang="uk-UA" altLang="uk-UA" sz="3200" b="1" dirty="0">
                <a:solidFill>
                  <a:schemeClr val="tx1"/>
                </a:solidFill>
                <a:cs typeface="Arial" panose="020B0604020202020204" pitchFamily="34" charset="0"/>
              </a:rPr>
              <a:t>лідера</a:t>
            </a:r>
          </a:p>
        </p:txBody>
      </p:sp>
      <p:sp>
        <p:nvSpPr>
          <p:cNvPr id="58371" name="Місце для вмісту 2"/>
          <p:cNvSpPr>
            <a:spLocks noGrp="1"/>
          </p:cNvSpPr>
          <p:nvPr>
            <p:ph idx="1"/>
          </p:nvPr>
        </p:nvSpPr>
        <p:spPr>
          <a:xfrm>
            <a:off x="1692275" y="1504703"/>
            <a:ext cx="6480125" cy="5334170"/>
          </a:xfrm>
        </p:spPr>
        <p:txBody>
          <a:bodyPr/>
          <a:lstStyle/>
          <a:p>
            <a:pPr eaLnBrk="1" hangingPunct="1">
              <a:spcBef>
                <a:spcPts val="400"/>
              </a:spcBef>
            </a:pPr>
            <a:r>
              <a:rPr lang="uk-UA" altLang="uk-UA" sz="2400" dirty="0">
                <a:latin typeface="Arial" panose="020B0604020202020204" pitchFamily="34" charset="0"/>
                <a:cs typeface="Arial" panose="020B0604020202020204" pitchFamily="34" charset="0"/>
              </a:rPr>
              <a:t>Розвинений інтелект</a:t>
            </a:r>
          </a:p>
          <a:p>
            <a:pPr eaLnBrk="1" hangingPunct="1">
              <a:spcBef>
                <a:spcPts val="400"/>
              </a:spcBef>
            </a:pPr>
            <a:r>
              <a:rPr lang="uk-UA" altLang="uk-UA" sz="2400" dirty="0">
                <a:latin typeface="Arial" panose="020B0604020202020204" pitchFamily="34" charset="0"/>
                <a:cs typeface="Arial" panose="020B0604020202020204" pitchFamily="34" charset="0"/>
              </a:rPr>
              <a:t>Цілеспрямованість  </a:t>
            </a:r>
          </a:p>
          <a:p>
            <a:pPr eaLnBrk="1" hangingPunct="1">
              <a:spcBef>
                <a:spcPts val="400"/>
              </a:spcBef>
            </a:pPr>
            <a:r>
              <a:rPr lang="uk-UA" altLang="uk-UA" sz="2400" dirty="0">
                <a:latin typeface="Arial" panose="020B0604020202020204" pitchFamily="34" charset="0"/>
                <a:cs typeface="Arial" panose="020B0604020202020204" pitchFamily="34" charset="0"/>
              </a:rPr>
              <a:t>Енергійність та ініціативність  </a:t>
            </a:r>
          </a:p>
          <a:p>
            <a:pPr eaLnBrk="1" hangingPunct="1">
              <a:spcBef>
                <a:spcPts val="400"/>
              </a:spcBef>
            </a:pPr>
            <a:r>
              <a:rPr lang="uk-UA" altLang="uk-UA" sz="2400" dirty="0">
                <a:latin typeface="Arial" panose="020B0604020202020204" pitchFamily="34" charset="0"/>
                <a:cs typeface="Arial" panose="020B0604020202020204" pitchFamily="34" charset="0"/>
              </a:rPr>
              <a:t>Компетентність </a:t>
            </a:r>
          </a:p>
          <a:p>
            <a:pPr eaLnBrk="1" hangingPunct="1">
              <a:spcBef>
                <a:spcPts val="400"/>
              </a:spcBef>
            </a:pPr>
            <a:r>
              <a:rPr lang="uk-UA" altLang="uk-UA" sz="2400" dirty="0">
                <a:latin typeface="Arial" panose="020B0604020202020204" pitchFamily="34" charset="0"/>
                <a:cs typeface="Arial" panose="020B0604020202020204" pitchFamily="34" charset="0"/>
              </a:rPr>
              <a:t>Впевненість у собі, амбітність</a:t>
            </a:r>
          </a:p>
          <a:p>
            <a:pPr eaLnBrk="1" hangingPunct="1">
              <a:spcBef>
                <a:spcPts val="400"/>
              </a:spcBef>
            </a:pPr>
            <a:r>
              <a:rPr lang="uk-UA" altLang="uk-UA" sz="2400" dirty="0">
                <a:latin typeface="Arial" panose="020B0604020202020204" pitchFamily="34" charset="0"/>
                <a:cs typeface="Arial" panose="020B0604020202020204" pitchFamily="34" charset="0"/>
              </a:rPr>
              <a:t>Рішучість </a:t>
            </a:r>
          </a:p>
          <a:p>
            <a:pPr eaLnBrk="1" hangingPunct="1">
              <a:spcBef>
                <a:spcPts val="400"/>
              </a:spcBef>
            </a:pPr>
            <a:r>
              <a:rPr lang="uk-UA" altLang="uk-UA" sz="2400" dirty="0">
                <a:latin typeface="Arial" panose="020B0604020202020204" pitchFamily="34" charset="0"/>
                <a:cs typeface="Arial" panose="020B0604020202020204" pitchFamily="34" charset="0"/>
              </a:rPr>
              <a:t>Комунікабельність</a:t>
            </a:r>
          </a:p>
          <a:p>
            <a:pPr eaLnBrk="1" hangingPunct="1">
              <a:spcBef>
                <a:spcPts val="400"/>
              </a:spcBef>
            </a:pPr>
            <a:r>
              <a:rPr lang="uk-UA" altLang="uk-UA" sz="2400" dirty="0">
                <a:latin typeface="Arial" panose="020B0604020202020204" pitchFamily="34" charset="0"/>
                <a:cs typeface="Arial" panose="020B0604020202020204" pitchFamily="34" charset="0"/>
              </a:rPr>
              <a:t>Уміння підкоряти людей своїй волі, вести за собою </a:t>
            </a:r>
          </a:p>
          <a:p>
            <a:pPr eaLnBrk="1" hangingPunct="1">
              <a:spcBef>
                <a:spcPts val="400"/>
              </a:spcBef>
            </a:pPr>
            <a:r>
              <a:rPr lang="uk-UA" altLang="uk-UA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Здатність викликати довіру</a:t>
            </a:r>
          </a:p>
          <a:p>
            <a:pPr eaLnBrk="1" hangingPunct="1">
              <a:spcBef>
                <a:spcPts val="400"/>
              </a:spcBef>
            </a:pPr>
            <a:r>
              <a:rPr lang="uk-UA" altLang="uk-UA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Бажано - виразна зовнішність </a:t>
            </a:r>
            <a:r>
              <a:rPr lang="uk-UA" altLang="uk-UA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(?)</a:t>
            </a:r>
            <a:endParaRPr lang="uk-UA" altLang="uk-UA" sz="2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7050678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91680" y="332656"/>
            <a:ext cx="7560841" cy="692696"/>
          </a:xfrm>
        </p:spPr>
        <p:txBody>
          <a:bodyPr/>
          <a:lstStyle/>
          <a:p>
            <a:r>
              <a:rPr lang="uk-UA" sz="3200" b="1" dirty="0" smtClean="0">
                <a:cs typeface="Arial" panose="020B0604020202020204" pitchFamily="34" charset="0"/>
              </a:rPr>
              <a:t>Риси політичного лідера </a:t>
            </a:r>
            <a:endParaRPr lang="uk-UA" sz="3200" b="1" dirty="0">
              <a:cs typeface="Arial" panose="020B0604020202020204" pitchFamily="34" charset="0"/>
            </a:endParaRPr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1547664" y="980729"/>
            <a:ext cx="7272808" cy="5760640"/>
          </a:xfrm>
        </p:spPr>
        <p:txBody>
          <a:bodyPr/>
          <a:lstStyle/>
          <a:p>
            <a:pPr>
              <a:spcBef>
                <a:spcPts val="400"/>
              </a:spcBef>
            </a:pPr>
            <a:r>
              <a:rPr lang="uk-UA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Воля, прагнення </a:t>
            </a:r>
            <a:r>
              <a:rPr lang="uk-UA" sz="2400" dirty="0">
                <a:latin typeface="Arial" panose="020B0604020202020204" pitchFamily="34" charset="0"/>
                <a:cs typeface="Arial" panose="020B0604020202020204" pitchFamily="34" charset="0"/>
              </a:rPr>
              <a:t>до влади </a:t>
            </a:r>
            <a:r>
              <a:rPr lang="uk-UA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- як засобу чи як самоцілі (?); </a:t>
            </a:r>
            <a:endParaRPr lang="uk-UA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ts val="400"/>
              </a:spcBef>
            </a:pPr>
            <a:r>
              <a:rPr lang="uk-UA" sz="2400" dirty="0">
                <a:latin typeface="Arial" panose="020B0604020202020204" pitchFamily="34" charset="0"/>
                <a:cs typeface="Arial" panose="020B0604020202020204" pitchFamily="34" charset="0"/>
              </a:rPr>
              <a:t>відчуття відповідальності за країну;</a:t>
            </a:r>
          </a:p>
          <a:p>
            <a:pPr>
              <a:spcBef>
                <a:spcPts val="400"/>
              </a:spcBef>
            </a:pPr>
            <a:r>
              <a:rPr lang="uk-UA" sz="2400" dirty="0">
                <a:latin typeface="Arial" panose="020B0604020202020204" pitchFamily="34" charset="0"/>
                <a:cs typeface="Arial" panose="020B0604020202020204" pitchFamily="34" charset="0"/>
              </a:rPr>
              <a:t>далекоглядність в політичному і стратегічному плані;</a:t>
            </a:r>
          </a:p>
          <a:p>
            <a:pPr>
              <a:spcBef>
                <a:spcPts val="400"/>
              </a:spcBef>
            </a:pPr>
            <a:r>
              <a:rPr lang="uk-UA" sz="2400" dirty="0">
                <a:latin typeface="Arial" panose="020B0604020202020204" pitchFamily="34" charset="0"/>
                <a:cs typeface="Arial" panose="020B0604020202020204" pitchFamily="34" charset="0"/>
              </a:rPr>
              <a:t>уміння генерувати рішення в кризових ситуаціях і готовність нести за них відповідальність;</a:t>
            </a:r>
          </a:p>
          <a:p>
            <a:pPr>
              <a:spcBef>
                <a:spcPts val="400"/>
              </a:spcBef>
            </a:pPr>
            <a:r>
              <a:rPr lang="uk-UA" sz="2400" dirty="0">
                <a:latin typeface="Arial" panose="020B0604020202020204" pitchFamily="34" charset="0"/>
                <a:cs typeface="Arial" panose="020B0604020202020204" pitchFamily="34" charset="0"/>
              </a:rPr>
              <a:t>опора на народну довіру; </a:t>
            </a:r>
          </a:p>
          <a:p>
            <a:pPr>
              <a:spcBef>
                <a:spcPts val="400"/>
              </a:spcBef>
            </a:pPr>
            <a:r>
              <a:rPr lang="uk-UA" sz="2400" dirty="0">
                <a:latin typeface="Arial" panose="020B0604020202020204" pitchFamily="34" charset="0"/>
                <a:cs typeface="Arial" panose="020B0604020202020204" pitchFamily="34" charset="0"/>
              </a:rPr>
              <a:t>уміння пояснювати свої дії як своїм прихильникам, так і народу в цілому;</a:t>
            </a:r>
          </a:p>
          <a:p>
            <a:pPr>
              <a:spcBef>
                <a:spcPts val="400"/>
              </a:spcBef>
            </a:pPr>
            <a:r>
              <a:rPr lang="uk-UA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Сміливість, здатність </a:t>
            </a:r>
            <a:r>
              <a:rPr lang="uk-UA" sz="2400" dirty="0">
                <a:latin typeface="Arial" panose="020B0604020202020204" pitchFamily="34" charset="0"/>
                <a:cs typeface="Arial" panose="020B0604020202020204" pitchFamily="34" charset="0"/>
              </a:rPr>
              <a:t>називати речі своїми іменами;</a:t>
            </a:r>
          </a:p>
          <a:p>
            <a:pPr>
              <a:spcBef>
                <a:spcPts val="400"/>
              </a:spcBef>
            </a:pPr>
            <a:r>
              <a:rPr lang="uk-UA" sz="2400" dirty="0">
                <a:latin typeface="Arial" panose="020B0604020202020204" pitchFamily="34" charset="0"/>
                <a:cs typeface="Arial" panose="020B0604020202020204" pitchFamily="34" charset="0"/>
              </a:rPr>
              <a:t>Харизма (психоемоційна привабливість особи)</a:t>
            </a:r>
            <a:br>
              <a:rPr lang="uk-UA" sz="24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uk-UA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8984692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51721" y="404664"/>
            <a:ext cx="6552728" cy="1152128"/>
          </a:xfrm>
        </p:spPr>
        <p:txBody>
          <a:bodyPr/>
          <a:lstStyle/>
          <a:p>
            <a:r>
              <a:rPr lang="uk-UA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Макс Вебер про справжнє покликання до політики: </a:t>
            </a:r>
            <a:endParaRPr lang="uk-UA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1439652" y="1628800"/>
            <a:ext cx="7560839" cy="2592288"/>
          </a:xfrm>
        </p:spPr>
        <p:txBody>
          <a:bodyPr/>
          <a:lstStyle/>
          <a:p>
            <a:r>
              <a:rPr lang="uk-UA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«Лише </a:t>
            </a:r>
            <a:r>
              <a:rPr lang="uk-UA" sz="2400" dirty="0">
                <a:latin typeface="Arial" panose="020B0604020202020204" pitchFamily="34" charset="0"/>
                <a:cs typeface="Arial" panose="020B0604020202020204" pitchFamily="34" charset="0"/>
              </a:rPr>
              <a:t>той хто впевнений, що не похитнеться, коли світ виявиться, з його погляду, надто дурним або надто підлим  для того, що він хоче йому запропонувати; лише той, хто всупереч усьому здатний сказати: «А все-таки» - лише той має «професійне покликання» до </a:t>
            </a:r>
            <a:r>
              <a:rPr lang="uk-UA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політики».</a:t>
            </a:r>
            <a:endParaRPr lang="uk-UA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Прямокутник 3"/>
          <p:cNvSpPr/>
          <p:nvPr/>
        </p:nvSpPr>
        <p:spPr>
          <a:xfrm>
            <a:off x="1547663" y="4293096"/>
            <a:ext cx="7344816" cy="17851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uk-UA" altLang="uk-UA" sz="2000" b="1" dirty="0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Запитання</a:t>
            </a:r>
            <a:r>
              <a:rPr lang="uk-UA" altLang="uk-UA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uk-UA" altLang="uk-UA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Які </a:t>
            </a:r>
            <a:r>
              <a:rPr lang="uk-UA" altLang="uk-UA" sz="2000" b="1" dirty="0">
                <a:latin typeface="Arial" panose="020B0604020202020204" pitchFamily="34" charset="0"/>
                <a:cs typeface="Arial" panose="020B0604020202020204" pitchFamily="34" charset="0"/>
              </a:rPr>
              <a:t>риси, на вашу думку, є головними, щоб людину вважати </a:t>
            </a:r>
            <a:r>
              <a:rPr lang="uk-UA" altLang="uk-UA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політичним лідером</a:t>
            </a:r>
            <a:r>
              <a:rPr lang="uk-UA" altLang="uk-UA" sz="2000" b="1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uk-UA" altLang="uk-UA" sz="2000" b="1" dirty="0">
                <a:latin typeface="Arial" panose="020B0604020202020204" pitchFamily="34" charset="0"/>
                <a:cs typeface="Arial" panose="020B0604020202020204" pitchFamily="34" charset="0"/>
              </a:rPr>
              <a:t>Чи </a:t>
            </a:r>
            <a:r>
              <a:rPr lang="uk-UA" altLang="uk-UA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всі, хто здобуває владу, є </a:t>
            </a:r>
            <a:r>
              <a:rPr lang="uk-UA" altLang="uk-UA" sz="2000" b="1" dirty="0">
                <a:latin typeface="Arial" panose="020B0604020202020204" pitchFamily="34" charset="0"/>
                <a:cs typeface="Arial" panose="020B0604020202020204" pitchFamily="34" charset="0"/>
              </a:rPr>
              <a:t>лідерами у повному розумінні слова?</a:t>
            </a:r>
          </a:p>
        </p:txBody>
      </p:sp>
    </p:spTree>
    <p:extLst>
      <p:ext uri="{BB962C8B-B14F-4D97-AF65-F5344CB8AC3E}">
        <p14:creationId xmlns:p14="http://schemas.microsoft.com/office/powerpoint/2010/main" val="333742650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63688" y="260648"/>
            <a:ext cx="6589199" cy="1004690"/>
          </a:xfrm>
        </p:spPr>
        <p:txBody>
          <a:bodyPr/>
          <a:lstStyle/>
          <a:p>
            <a:r>
              <a:rPr lang="uk-UA" sz="3200" b="1" dirty="0">
                <a:latin typeface="Arial" panose="020B0604020202020204" pitchFamily="34" charset="0"/>
                <a:cs typeface="Arial" panose="020B0604020202020204" pitchFamily="34" charset="0"/>
              </a:rPr>
              <a:t>Типології лідерства: проблема критеріїв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1277867" y="1412776"/>
            <a:ext cx="7560839" cy="5112568"/>
          </a:xfrm>
        </p:spPr>
        <p:txBody>
          <a:bodyPr/>
          <a:lstStyle/>
          <a:p>
            <a:pPr marL="0" indent="0">
              <a:buNone/>
            </a:pPr>
            <a:r>
              <a:rPr lang="uk-UA" sz="28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Макс Вебер</a:t>
            </a:r>
            <a:r>
              <a:rPr lang="uk-UA" sz="2800" dirty="0">
                <a:latin typeface="Arial" panose="020B0604020202020204" pitchFamily="34" charset="0"/>
                <a:cs typeface="Arial" panose="020B0604020202020204" pitchFamily="34" charset="0"/>
              </a:rPr>
              <a:t>: критерій – </a:t>
            </a:r>
            <a:r>
              <a:rPr lang="uk-UA" sz="28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спосіб легітимації </a:t>
            </a:r>
            <a:r>
              <a:rPr lang="uk-UA" sz="2800" dirty="0">
                <a:latin typeface="Arial" panose="020B0604020202020204" pitchFamily="34" charset="0"/>
                <a:cs typeface="Arial" panose="020B0604020202020204" pitchFamily="34" charset="0"/>
              </a:rPr>
              <a:t>статусу лідера (чому його визнають?)</a:t>
            </a:r>
          </a:p>
          <a:p>
            <a:r>
              <a:rPr lang="uk-UA" sz="2800" dirty="0">
                <a:latin typeface="Arial" panose="020B0604020202020204" pitchFamily="34" charset="0"/>
                <a:cs typeface="Arial" panose="020B0604020202020204" pitchFamily="34" charset="0"/>
              </a:rPr>
              <a:t>Традиційне лідерство</a:t>
            </a:r>
          </a:p>
          <a:p>
            <a:r>
              <a:rPr lang="uk-UA" sz="2800" dirty="0">
                <a:latin typeface="Arial" panose="020B0604020202020204" pitchFamily="34" charset="0"/>
                <a:cs typeface="Arial" panose="020B0604020202020204" pitchFamily="34" charset="0"/>
              </a:rPr>
              <a:t>Легальне лідерство</a:t>
            </a:r>
          </a:p>
          <a:p>
            <a:r>
              <a:rPr lang="uk-UA" sz="2800" dirty="0">
                <a:latin typeface="Arial" panose="020B0604020202020204" pitchFamily="34" charset="0"/>
                <a:cs typeface="Arial" panose="020B0604020202020204" pitchFamily="34" charset="0"/>
              </a:rPr>
              <a:t>Харизматичне лідерство</a:t>
            </a:r>
          </a:p>
          <a:p>
            <a:pPr marL="0" indent="0">
              <a:buNone/>
            </a:pPr>
            <a:r>
              <a:rPr lang="uk-UA" sz="2800" i="1" dirty="0">
                <a:latin typeface="Arial" panose="020B0604020202020204" pitchFamily="34" charset="0"/>
                <a:cs typeface="Arial" panose="020B0604020202020204" pitchFamily="34" charset="0"/>
              </a:rPr>
              <a:t>Харизматичне </a:t>
            </a:r>
            <a:r>
              <a:rPr lang="uk-UA" sz="2800" dirty="0">
                <a:latin typeface="Arial" panose="020B0604020202020204" pitchFamily="34" charset="0"/>
                <a:cs typeface="Arial" panose="020B0604020202020204" pitchFamily="34" charset="0"/>
              </a:rPr>
              <a:t>лідерство засновується на вірі підданих у винятковий талант, дар, здібності лідера, який, на думку народу, покликаний виконувати певну, наперед визначену місію</a:t>
            </a:r>
          </a:p>
          <a:p>
            <a:pPr marL="0" indent="0">
              <a:buNone/>
            </a:pPr>
            <a:endParaRPr lang="uk-UA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406502799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E8EE9D3-EB99-4110-995A-33688BB5ED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79712" y="188640"/>
            <a:ext cx="5976664" cy="1296144"/>
          </a:xfrm>
        </p:spPr>
        <p:txBody>
          <a:bodyPr/>
          <a:lstStyle/>
          <a:p>
            <a:r>
              <a:rPr lang="uk-UA" sz="2800" b="1" dirty="0"/>
              <a:t>Типологія </a:t>
            </a:r>
            <a:r>
              <a:rPr lang="uk-UA" sz="2800" b="1" dirty="0" smtClean="0"/>
              <a:t>лідерів сучасних американських </a:t>
            </a:r>
            <a:r>
              <a:rPr lang="uk-UA" sz="2800" b="1" dirty="0"/>
              <a:t>політологів </a:t>
            </a:r>
            <a:r>
              <a:rPr lang="uk-UA" sz="2800" b="1" dirty="0" smtClean="0"/>
              <a:t/>
            </a:r>
            <a:br>
              <a:rPr lang="uk-UA" sz="2800" b="1" dirty="0" smtClean="0"/>
            </a:br>
            <a:r>
              <a:rPr lang="uk-UA" sz="2800" b="1" dirty="0" smtClean="0"/>
              <a:t>(</a:t>
            </a:r>
            <a:r>
              <a:rPr lang="uk-UA" sz="2800" b="1" dirty="0"/>
              <a:t>М. </a:t>
            </a:r>
            <a:r>
              <a:rPr lang="uk-UA" sz="2800" b="1" dirty="0" err="1"/>
              <a:t>Г</a:t>
            </a:r>
            <a:r>
              <a:rPr lang="uk-UA" sz="2800" b="1" dirty="0" err="1" smtClean="0"/>
              <a:t>ерманн</a:t>
            </a:r>
            <a:r>
              <a:rPr lang="uk-UA" sz="2800" b="1" dirty="0" smtClean="0"/>
              <a:t> </a:t>
            </a:r>
            <a:r>
              <a:rPr lang="uk-UA" sz="2800" b="1" dirty="0"/>
              <a:t>та ін</a:t>
            </a:r>
            <a:r>
              <a:rPr lang="uk-UA" sz="2800" b="1" dirty="0" smtClean="0"/>
              <a:t>.)</a:t>
            </a:r>
            <a:endParaRPr lang="uk-UA" sz="2800" b="1" dirty="0"/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C521B8AF-20E3-4E2A-B1F9-B1AD08B1863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19672" y="1628800"/>
            <a:ext cx="7344816" cy="5040560"/>
          </a:xfrm>
        </p:spPr>
        <p:txBody>
          <a:bodyPr/>
          <a:lstStyle/>
          <a:p>
            <a:r>
              <a:rPr lang="uk-UA" sz="2400" u="sng" dirty="0" smtClean="0">
                <a:latin typeface="Arial" panose="020B0604020202020204" pitchFamily="34" charset="0"/>
                <a:cs typeface="Arial" panose="020B0604020202020204" pitchFamily="34" charset="0"/>
              </a:rPr>
              <a:t>прапороносець</a:t>
            </a:r>
            <a:r>
              <a:rPr lang="uk-UA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uk-UA" sz="2400" dirty="0">
                <a:latin typeface="Arial" panose="020B0604020202020204" pitchFamily="34" charset="0"/>
                <a:cs typeface="Arial" panose="020B0604020202020204" pitchFamily="34" charset="0"/>
              </a:rPr>
              <a:t>(або велика людина)</a:t>
            </a:r>
            <a:r>
              <a:rPr lang="uk-UA" sz="2400" i="1" dirty="0">
                <a:latin typeface="Arial" panose="020B0604020202020204" pitchFamily="34" charset="0"/>
                <a:cs typeface="Arial" panose="020B0604020202020204" pitchFamily="34" charset="0"/>
              </a:rPr>
              <a:t> : </a:t>
            </a:r>
            <a:r>
              <a:rPr lang="uk-UA" sz="2400" dirty="0">
                <a:latin typeface="Arial" panose="020B0604020202020204" pitchFamily="34" charset="0"/>
                <a:cs typeface="Arial" panose="020B0604020202020204" pitchFamily="34" charset="0"/>
              </a:rPr>
              <a:t>власне бачення дійсності, привабливий ідеал, «мрія», здатна захопити маси</a:t>
            </a:r>
          </a:p>
          <a:p>
            <a:r>
              <a:rPr lang="uk-UA" sz="2400" u="sng" dirty="0" smtClean="0">
                <a:latin typeface="Arial" panose="020B0604020202020204" pitchFamily="34" charset="0"/>
                <a:cs typeface="Arial" panose="020B0604020202020204" pitchFamily="34" charset="0"/>
              </a:rPr>
              <a:t>служитель</a:t>
            </a:r>
            <a:r>
              <a:rPr lang="uk-UA" sz="2400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uk-UA" sz="2400" i="1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r>
              <a:rPr lang="uk-UA" sz="2400" dirty="0">
                <a:latin typeface="Arial" panose="020B0604020202020204" pitchFamily="34" charset="0"/>
                <a:cs typeface="Arial" panose="020B0604020202020204" pitchFamily="34" charset="0"/>
              </a:rPr>
              <a:t> прагне виступати в ролі виразника інтересів своїх прихильників і діє від їхнього імені;</a:t>
            </a:r>
          </a:p>
          <a:p>
            <a:r>
              <a:rPr lang="uk-UA" sz="2400" u="sng" dirty="0" smtClean="0">
                <a:latin typeface="Arial" panose="020B0604020202020204" pitchFamily="34" charset="0"/>
                <a:cs typeface="Arial" panose="020B0604020202020204" pitchFamily="34" charset="0"/>
              </a:rPr>
              <a:t>торговець</a:t>
            </a:r>
            <a:r>
              <a:rPr lang="uk-UA" sz="2400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uk-UA" sz="2400" dirty="0">
                <a:latin typeface="Arial" panose="020B0604020202020204" pitchFamily="34" charset="0"/>
                <a:cs typeface="Arial" panose="020B0604020202020204" pitchFamily="34" charset="0"/>
              </a:rPr>
              <a:t>: вміє привабливо подати свої ідеї і плани, спонукати людей їх «купити», а також залучити до їх здійснення;</a:t>
            </a:r>
          </a:p>
          <a:p>
            <a:r>
              <a:rPr lang="uk-UA" sz="2400" u="sng" dirty="0" smtClean="0">
                <a:latin typeface="Arial" panose="020B0604020202020204" pitchFamily="34" charset="0"/>
                <a:cs typeface="Arial" panose="020B0604020202020204" pitchFamily="34" charset="0"/>
              </a:rPr>
              <a:t>пожежник</a:t>
            </a:r>
            <a:r>
              <a:rPr lang="uk-UA" sz="2400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uk-UA" sz="2400" dirty="0">
                <a:latin typeface="Arial" panose="020B0604020202020204" pitchFamily="34" charset="0"/>
                <a:cs typeface="Arial" panose="020B0604020202020204" pitchFamily="34" charset="0"/>
              </a:rPr>
              <a:t>: орієнтується на найбільш актуальні й пекучі суспільні проблеми, нагальні вимоги моменту. </a:t>
            </a:r>
            <a:endParaRPr lang="uk-UA" sz="2400" dirty="0"/>
          </a:p>
        </p:txBody>
      </p:sp>
    </p:spTree>
    <p:extLst>
      <p:ext uri="{BB962C8B-B14F-4D97-AF65-F5344CB8AC3E}">
        <p14:creationId xmlns:p14="http://schemas.microsoft.com/office/powerpoint/2010/main" val="3934122670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75656" y="107950"/>
            <a:ext cx="7416824" cy="1736874"/>
          </a:xfrm>
        </p:spPr>
        <p:txBody>
          <a:bodyPr/>
          <a:lstStyle/>
          <a:p>
            <a:pPr eaLnBrk="1" hangingPunct="1">
              <a:defRPr/>
            </a:pPr>
            <a:r>
              <a:rPr lang="uk-UA" sz="2800" b="1" dirty="0" smtClean="0">
                <a:solidFill>
                  <a:schemeClr val="tx1"/>
                </a:solidFill>
                <a:cs typeface="Arial" panose="020B0604020202020204" pitchFamily="34" charset="0"/>
              </a:rPr>
              <a:t>Типологізація лідерства на основі виділення стадій розвитку лідерства в людській історії (історичний підхід)*</a:t>
            </a:r>
            <a:endParaRPr lang="uk-UA" sz="2800" b="1" dirty="0">
              <a:solidFill>
                <a:schemeClr val="tx1"/>
              </a:solidFill>
              <a:cs typeface="Arial" panose="020B0604020202020204" pitchFamily="34" charset="0"/>
            </a:endParaRPr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1691680" y="1844824"/>
            <a:ext cx="7272363" cy="3960440"/>
          </a:xfrm>
        </p:spPr>
        <p:txBody>
          <a:bodyPr/>
          <a:lstStyle/>
          <a:p>
            <a:pPr indent="0" eaLnBrk="1" hangingPunct="1">
              <a:spcBef>
                <a:spcPts val="600"/>
              </a:spcBef>
              <a:defRPr/>
            </a:pPr>
            <a:r>
              <a:rPr lang="uk-UA" sz="2800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«сімейне» лідерство: </a:t>
            </a:r>
            <a:r>
              <a:rPr lang="uk-UA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лідер не відділяє себе від команди, є рівноправним її членом, використовує не владу, а лише авторитет;</a:t>
            </a:r>
          </a:p>
          <a:p>
            <a:pPr indent="0" eaLnBrk="1" hangingPunct="1">
              <a:spcBef>
                <a:spcPts val="600"/>
              </a:spcBef>
              <a:defRPr/>
            </a:pPr>
            <a:r>
              <a:rPr lang="uk-UA" sz="28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uk-UA" sz="2800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«вождистське»:</a:t>
            </a:r>
            <a:r>
              <a:rPr lang="uk-UA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лідер (керівник, начальник) чітко знає, кому що робити, особисто віддає накази і готовий примусити кожного до їх виконання;</a:t>
            </a: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522704B-B838-46DB-8386-EBB1148E25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51962" y="276836"/>
            <a:ext cx="7340517" cy="991923"/>
          </a:xfrm>
        </p:spPr>
        <p:txBody>
          <a:bodyPr/>
          <a:lstStyle/>
          <a:p>
            <a:r>
              <a:rPr lang="uk-UA" sz="2800" b="1" dirty="0">
                <a:solidFill>
                  <a:schemeClr val="tx1"/>
                </a:solidFill>
                <a:cs typeface="Arial" panose="020B0604020202020204" pitchFamily="34" charset="0"/>
              </a:rPr>
              <a:t>Типологізація </a:t>
            </a:r>
            <a:r>
              <a:rPr lang="uk-UA" sz="2800" b="1" dirty="0" smtClean="0">
                <a:solidFill>
                  <a:schemeClr val="tx1"/>
                </a:solidFill>
                <a:cs typeface="Arial" panose="020B0604020202020204" pitchFamily="34" charset="0"/>
              </a:rPr>
              <a:t>лідерства. </a:t>
            </a:r>
            <a:br>
              <a:rPr lang="uk-UA" sz="2800" b="1" dirty="0" smtClean="0">
                <a:solidFill>
                  <a:schemeClr val="tx1"/>
                </a:solidFill>
                <a:cs typeface="Arial" panose="020B0604020202020204" pitchFamily="34" charset="0"/>
              </a:rPr>
            </a:br>
            <a:r>
              <a:rPr lang="uk-UA" sz="2800" b="1" dirty="0" smtClean="0">
                <a:solidFill>
                  <a:schemeClr val="tx1"/>
                </a:solidFill>
              </a:rPr>
              <a:t>Історичний підхід, продовження</a:t>
            </a:r>
            <a:endParaRPr lang="uk-UA" sz="2800" dirty="0">
              <a:solidFill>
                <a:schemeClr val="tx1"/>
              </a:solidFill>
            </a:endParaRP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1E85C8B9-F7EB-47BC-A6C8-BBBF4D16513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99592" y="1268760"/>
            <a:ext cx="8136904" cy="5400600"/>
          </a:xfrm>
        </p:spPr>
        <p:txBody>
          <a:bodyPr/>
          <a:lstStyle/>
          <a:p>
            <a:pPr marL="252000" indent="0" eaLnBrk="1" hangingPunct="1">
              <a:spcBef>
                <a:spcPts val="600"/>
              </a:spcBef>
              <a:defRPr/>
            </a:pPr>
            <a:r>
              <a:rPr lang="uk-UA" sz="2400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«бюрократичне</a:t>
            </a:r>
            <a:r>
              <a:rPr lang="uk-UA" sz="2400" dirty="0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» лідерство - переважають елементи формального лідерства/керівництва. </a:t>
            </a:r>
            <a:r>
              <a:rPr lang="uk-UA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Лідер/керівник </a:t>
            </a:r>
            <a:r>
              <a:rPr lang="uk-UA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очолює певну ланку ієрархічної </a:t>
            </a:r>
            <a:r>
              <a:rPr lang="uk-UA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структури</a:t>
            </a:r>
            <a:r>
              <a:rPr lang="uk-UA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; його завдання – професійно та добросовісно виконувати </a:t>
            </a:r>
            <a:r>
              <a:rPr lang="uk-UA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свою частку </a:t>
            </a:r>
            <a:r>
              <a:rPr lang="uk-UA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роботи, передаючи вказівки згори вниз та забезпечуючи </a:t>
            </a:r>
            <a:r>
              <a:rPr lang="uk-UA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керівництво </a:t>
            </a:r>
            <a:r>
              <a:rPr lang="uk-UA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 окремими людьми, а процесами</a:t>
            </a:r>
            <a:r>
              <a:rPr lang="uk-UA" sz="24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uk-UA" sz="2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52000" indent="0" eaLnBrk="1" hangingPunct="1">
              <a:spcBef>
                <a:spcPts val="600"/>
              </a:spcBef>
              <a:defRPr/>
            </a:pPr>
            <a:r>
              <a:rPr lang="uk-UA" sz="2400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«меритократичне</a:t>
            </a:r>
            <a:r>
              <a:rPr lang="uk-UA" sz="2400" dirty="0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» </a:t>
            </a:r>
            <a:r>
              <a:rPr lang="uk-UA" sz="2400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лідерство </a:t>
            </a:r>
            <a:r>
              <a:rPr lang="uk-UA" sz="2400" dirty="0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uk-UA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джерелом </a:t>
            </a:r>
            <a:r>
              <a:rPr lang="uk-UA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лідерства </a:t>
            </a:r>
            <a:r>
              <a:rPr lang="uk-UA" sz="2400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є здібності, кваліфікація та </a:t>
            </a:r>
            <a:r>
              <a:rPr lang="uk-UA" sz="2400" dirty="0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заслуги</a:t>
            </a:r>
            <a:r>
              <a:rPr lang="uk-UA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які цінує команда, </a:t>
            </a:r>
            <a:r>
              <a:rPr lang="uk-UA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 якою </a:t>
            </a:r>
            <a:r>
              <a:rPr lang="uk-UA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лідер пов’язаний </a:t>
            </a:r>
            <a:r>
              <a:rPr lang="uk-UA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спільними </a:t>
            </a:r>
            <a:r>
              <a:rPr lang="uk-UA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цінностями,  однаковим </a:t>
            </a:r>
            <a:r>
              <a:rPr lang="uk-UA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баченням ситуації, </a:t>
            </a:r>
            <a:r>
              <a:rPr lang="uk-UA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цілей </a:t>
            </a:r>
            <a:r>
              <a:rPr lang="uk-UA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і завдань. Головне для </a:t>
            </a:r>
            <a:r>
              <a:rPr lang="uk-UA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такого лідера </a:t>
            </a:r>
            <a:r>
              <a:rPr lang="uk-UA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 стратегія </a:t>
            </a:r>
            <a:r>
              <a:rPr lang="uk-UA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й </a:t>
            </a:r>
            <a:r>
              <a:rPr lang="uk-UA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комунікація як серцевина нового управління, що має скоріше проектний характер.</a:t>
            </a:r>
          </a:p>
        </p:txBody>
      </p:sp>
    </p:spTree>
    <p:extLst>
      <p:ext uri="{BB962C8B-B14F-4D97-AF65-F5344CB8AC3E}">
        <p14:creationId xmlns:p14="http://schemas.microsoft.com/office/powerpoint/2010/main" val="426575008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7CFC560-EE04-40FA-ABEC-B776F96D2B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31640" y="188640"/>
            <a:ext cx="7056784" cy="788666"/>
          </a:xfrm>
        </p:spPr>
        <p:txBody>
          <a:bodyPr/>
          <a:lstStyle/>
          <a:p>
            <a:r>
              <a:rPr lang="uk-UA" sz="2800" b="1" dirty="0">
                <a:solidFill>
                  <a:schemeClr val="tx1"/>
                </a:solidFill>
                <a:cs typeface="Arial" panose="020B0604020202020204" pitchFamily="34" charset="0"/>
              </a:rPr>
              <a:t>Типологізація лідерства. </a:t>
            </a:r>
            <a:br>
              <a:rPr lang="uk-UA" sz="2800" b="1" dirty="0">
                <a:solidFill>
                  <a:schemeClr val="tx1"/>
                </a:solidFill>
                <a:cs typeface="Arial" panose="020B0604020202020204" pitchFamily="34" charset="0"/>
              </a:rPr>
            </a:br>
            <a:r>
              <a:rPr lang="uk-UA" sz="2800" b="1" dirty="0">
                <a:solidFill>
                  <a:schemeClr val="tx1"/>
                </a:solidFill>
              </a:rPr>
              <a:t>Історичний підхід, продовження</a:t>
            </a:r>
            <a:endParaRPr lang="uk-UA" sz="2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AE1117AE-A254-4DF0-9D1A-721E618B173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87624" y="1196752"/>
            <a:ext cx="7579075" cy="5469186"/>
          </a:xfrm>
        </p:spPr>
        <p:txBody>
          <a:bodyPr/>
          <a:lstStyle/>
          <a:p>
            <a:pPr indent="0" eaLnBrk="1" hangingPunct="1">
              <a:spcBef>
                <a:spcPts val="600"/>
              </a:spcBef>
              <a:defRPr/>
            </a:pPr>
            <a:r>
              <a:rPr lang="uk-UA" sz="2400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«мережеве</a:t>
            </a:r>
            <a:r>
              <a:rPr lang="uk-UA" sz="2400" dirty="0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» лідерство - </a:t>
            </a:r>
            <a:r>
              <a:rPr lang="uk-UA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лідер </a:t>
            </a:r>
            <a:r>
              <a:rPr lang="uk-UA" sz="24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вибудовуює</a:t>
            </a:r>
            <a:r>
              <a:rPr lang="uk-UA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uk-UA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ефективні горизонтальні мережі взаємодії заради досягнення </a:t>
            </a:r>
            <a:r>
              <a:rPr lang="uk-UA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спільних цілей; він діє </a:t>
            </a:r>
            <a:r>
              <a:rPr lang="uk-UA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як «</a:t>
            </a:r>
            <a:r>
              <a:rPr lang="uk-UA" sz="2400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дбайливий садівник</a:t>
            </a:r>
            <a:r>
              <a:rPr lang="uk-UA" sz="2400" i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”,</a:t>
            </a:r>
            <a:r>
              <a:rPr lang="uk-UA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керуючи </a:t>
            </a:r>
            <a:r>
              <a:rPr lang="uk-UA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 людьми, не процесами і навіть не проектами, а відносинами у  </a:t>
            </a:r>
            <a:r>
              <a:rPr lang="uk-UA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системі;</a:t>
            </a:r>
          </a:p>
          <a:p>
            <a:pPr indent="0" eaLnBrk="1" hangingPunct="1">
              <a:spcBef>
                <a:spcPts val="600"/>
              </a:spcBef>
              <a:defRPr/>
            </a:pPr>
            <a:r>
              <a:rPr lang="uk-UA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uk-UA" sz="2400" i="1" dirty="0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</a:t>
            </a:r>
            <a:r>
              <a:rPr lang="uk-UA" sz="2400" i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провидницьке</a:t>
            </a:r>
            <a:r>
              <a:rPr lang="uk-UA" sz="2400" i="1" dirty="0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» лідерство</a:t>
            </a:r>
            <a:r>
              <a:rPr lang="uk-UA" sz="2400" dirty="0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uk-UA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коли лідер діє за порадою Антуана де Сент-Екзюпері: «</a:t>
            </a:r>
            <a:r>
              <a:rPr lang="uk-UA" sz="2400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Якщо ти хочеш побудувати корабель, не треба скликати людей, планувати, ділити роботу, діставати інструменти. Треба заразити людей прагненням до неосяжного моря. Тоді вони самі побудують корабель</a:t>
            </a:r>
            <a:r>
              <a:rPr lang="uk-UA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». </a:t>
            </a:r>
            <a:r>
              <a:rPr lang="uk-UA" sz="2400" dirty="0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Чи часто воно зустрічається і за яких умов ефективне, для мене питання. А ви як гадаєте?</a:t>
            </a:r>
            <a:endParaRPr lang="uk-UA" sz="2400" dirty="0">
              <a:solidFill>
                <a:schemeClr val="accent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73766510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19672" y="188640"/>
            <a:ext cx="7418784" cy="1224136"/>
          </a:xfrm>
        </p:spPr>
        <p:txBody>
          <a:bodyPr/>
          <a:lstStyle/>
          <a:p>
            <a:r>
              <a:rPr lang="uk-UA" altLang="uk-UA" sz="3200" b="1" dirty="0">
                <a:solidFill>
                  <a:schemeClr val="tx1"/>
                </a:solidFill>
                <a:cs typeface="Arial" panose="020B0604020202020204" pitchFamily="34" charset="0"/>
              </a:rPr>
              <a:t>Консервативне, реформаторське та революційне лідерство</a:t>
            </a:r>
            <a:endParaRPr lang="uk-UA" sz="3200" dirty="0">
              <a:solidFill>
                <a:schemeClr val="tx1"/>
              </a:solidFill>
            </a:endParaRPr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1475656" y="1340768"/>
            <a:ext cx="7562800" cy="5400600"/>
          </a:xfrm>
        </p:spPr>
        <p:txBody>
          <a:bodyPr/>
          <a:lstStyle/>
          <a:p>
            <a:pPr eaLnBrk="1" hangingPunct="1">
              <a:defRPr/>
            </a:pPr>
            <a:r>
              <a:rPr lang="uk-UA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Види політичної діяльності за мірою її інноваційності, спрямованістю у минуле чи майбутнє властиві усім політичним акторам, і лідерам – насамперед.</a:t>
            </a:r>
          </a:p>
          <a:p>
            <a:pPr eaLnBrk="1" hangingPunct="1">
              <a:defRPr/>
            </a:pPr>
            <a:r>
              <a:rPr lang="uk-UA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Багатьма аналітиками висловлювалась думка, що під </a:t>
            </a:r>
            <a:r>
              <a:rPr lang="uk-UA" sz="2000" dirty="0">
                <a:latin typeface="Arial" panose="020B0604020202020204" pitchFamily="34" charset="0"/>
                <a:cs typeface="Arial" panose="020B0604020202020204" pitchFamily="34" charset="0"/>
              </a:rPr>
              <a:t>час Майдану в Україні було революційне громадянське суспільство, але не було добрих революційних лідерів. </a:t>
            </a:r>
          </a:p>
          <a:p>
            <a:pPr eaLnBrk="1" hangingPunct="1">
              <a:defRPr/>
            </a:pPr>
            <a:r>
              <a:rPr lang="uk-UA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Наслідком стало те, що руйнівна </a:t>
            </a:r>
            <a:r>
              <a:rPr lang="uk-UA" sz="2000" dirty="0">
                <a:latin typeface="Arial" panose="020B0604020202020204" pitchFamily="34" charset="0"/>
                <a:cs typeface="Arial" panose="020B0604020202020204" pitchFamily="34" charset="0"/>
              </a:rPr>
              <a:t>фаза революції – повалення клептократичного режиму Януковича – завершилась успішно, проте з великими жертвами</a:t>
            </a:r>
            <a:r>
              <a:rPr lang="uk-UA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. Конструктивна фаза революції затягнулася, залишивши революцію незавершеною </a:t>
            </a:r>
            <a:endParaRPr lang="uk-UA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defRPr/>
            </a:pPr>
            <a:r>
              <a:rPr lang="uk-UA" sz="20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Питання: </a:t>
            </a:r>
            <a:r>
              <a:rPr lang="uk-UA" sz="20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Чи </a:t>
            </a:r>
            <a:r>
              <a:rPr lang="uk-UA" sz="2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могло б </a:t>
            </a:r>
            <a:r>
              <a:rPr lang="uk-UA" sz="20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бути жертв революції менше, а успіхів більше, за </a:t>
            </a:r>
            <a:r>
              <a:rPr lang="uk-UA" sz="2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наявності добрих  революційних </a:t>
            </a:r>
            <a:r>
              <a:rPr lang="uk-UA" sz="20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лідерів, як ви гадаєте? Що завадило представникам опозиційної частини української політичної еліти стати справжніми лідерами революції?</a:t>
            </a:r>
            <a:endParaRPr lang="uk-UA" sz="20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6918239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42415" y="188640"/>
            <a:ext cx="6589199" cy="716658"/>
          </a:xfrm>
        </p:spPr>
        <p:txBody>
          <a:bodyPr/>
          <a:lstStyle/>
          <a:p>
            <a:r>
              <a:rPr lang="uk-UA" sz="3200" b="1" dirty="0" smtClean="0"/>
              <a:t>Література</a:t>
            </a:r>
            <a:r>
              <a:rPr lang="uk-UA" sz="2800" b="1" dirty="0" smtClean="0"/>
              <a:t> до т. 9</a:t>
            </a:r>
            <a:endParaRPr lang="uk-UA" sz="2800" b="1" dirty="0"/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1403648" y="764704"/>
            <a:ext cx="7632847" cy="5904656"/>
          </a:xfrm>
        </p:spPr>
        <p:txBody>
          <a:bodyPr/>
          <a:lstStyle/>
          <a:p>
            <a:pPr marL="0" indent="0">
              <a:buNone/>
            </a:pPr>
            <a:r>
              <a:rPr lang="uk-UA" sz="2000" b="1" i="1" dirty="0" smtClean="0"/>
              <a:t>Основна</a:t>
            </a:r>
            <a:endParaRPr lang="uk-UA" sz="2000" b="1" i="1" dirty="0"/>
          </a:p>
          <a:p>
            <a:r>
              <a:rPr lang="uk-UA" noProof="1" smtClean="0">
                <a:latin typeface="Arial" panose="020B0604020202020204" pitchFamily="34" charset="0"/>
                <a:cs typeface="Arial" panose="020B0604020202020204" pitchFamily="34" charset="0"/>
              </a:rPr>
              <a:t>Політологія. Підручник для вузів. / За наук. ред. А. Колодій. – 2-е видання – К.: Ельга, Ніка-Центр, 2003  – Розд. 5.4. С. 146-162; Розд. 11. С.339-366; (розд.11 - див. навчальний матеріал до теми). </a:t>
            </a:r>
          </a:p>
          <a:p>
            <a:r>
              <a:rPr lang="uk-UA" noProof="1" smtClean="0">
                <a:latin typeface="Arial" panose="020B0604020202020204" pitchFamily="34" charset="0"/>
                <a:cs typeface="Arial" panose="020B0604020202020204" pitchFamily="34" charset="0"/>
              </a:rPr>
              <a:t>Кокорська Ольга, Валентин Кокорський. Еліти в процесі трансформації в Україні // Transformacja w Polsce i na Ukrainie: Wybrane aspekty. Трансформація в Польщі і в Україні. – Wrocław, 2010. – С. 597-609 (див. навчальний матеріал до теми). </a:t>
            </a:r>
          </a:p>
          <a:p>
            <a:r>
              <a:rPr lang="uk-UA" noProof="1" smtClean="0">
                <a:latin typeface="Arial" panose="020B0604020202020204" pitchFamily="34" charset="0"/>
                <a:cs typeface="Arial" panose="020B0604020202020204" pitchFamily="34" charset="0"/>
              </a:rPr>
              <a:t>Мандзій Л.С., Дащаківська О.Ю. Політична еліта: теорія та історія. Навч. посіфбник.  Львів: ЛНУ ім. Франка, 2009.  365 с.</a:t>
            </a:r>
          </a:p>
          <a:p>
            <a:r>
              <a:rPr lang="uk-UA" noProof="1" smtClean="0">
                <a:latin typeface="Arial" panose="020B0604020202020204" pitchFamily="34" charset="0"/>
                <a:cs typeface="Arial" panose="020B0604020202020204" pitchFamily="34" charset="0"/>
              </a:rPr>
              <a:t>Борис Кухта. Феномен політичного лідера: Історичні силуети на тлі епох.  Львів: Кальварія, 2000. – 232 с.</a:t>
            </a:r>
          </a:p>
          <a:p>
            <a:r>
              <a:rPr lang="uk-UA" noProof="1" smtClean="0">
                <a:latin typeface="Arial" panose="020B0604020202020204" pitchFamily="34" charset="0"/>
                <a:cs typeface="Arial" panose="020B0604020202020204" pitchFamily="34" charset="0"/>
              </a:rPr>
              <a:t>Пекар, Валерій.  Еволюція лідера: від неоліту до ХХІ століття (Інтелект-проект Києво-Могилянської Бізнес-Школи,  20 червня, 2018) – URL: </a:t>
            </a:r>
            <a:r>
              <a:rPr lang="uk-UA" u="sng" noProof="1" smtClean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http://open.kmbs.ua/evolyuciya-lidera-vid-neolitu-do-hhi-stolittya/</a:t>
            </a:r>
            <a:endParaRPr lang="uk-UA" noProof="1" smtClean="0"/>
          </a:p>
        </p:txBody>
      </p:sp>
    </p:spTree>
    <p:extLst>
      <p:ext uri="{BB962C8B-B14F-4D97-AF65-F5344CB8AC3E}">
        <p14:creationId xmlns:p14="http://schemas.microsoft.com/office/powerpoint/2010/main" val="1206528826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31640" y="188640"/>
            <a:ext cx="7704856" cy="1280890"/>
          </a:xfrm>
        </p:spPr>
        <p:txBody>
          <a:bodyPr/>
          <a:lstStyle/>
          <a:p>
            <a:r>
              <a:rPr lang="uk-UA" sz="3000" b="1" dirty="0">
                <a:cs typeface="Arial" panose="020B0604020202020204" pitchFamily="34" charset="0"/>
              </a:rPr>
              <a:t>Функціонування інституту лідерства за різних політичних режимів</a:t>
            </a:r>
          </a:p>
        </p:txBody>
      </p:sp>
      <p:pic>
        <p:nvPicPr>
          <p:cNvPr id="4" name="Місце для вмісту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2204864"/>
            <a:ext cx="7363687" cy="4456319"/>
          </a:xfrm>
        </p:spPr>
      </p:pic>
      <p:sp>
        <p:nvSpPr>
          <p:cNvPr id="3" name="Прямокутник 2"/>
          <p:cNvSpPr/>
          <p:nvPr/>
        </p:nvSpPr>
        <p:spPr>
          <a:xfrm>
            <a:off x="1331640" y="1340768"/>
            <a:ext cx="727280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uk-UA" sz="2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Політичні лідери виконують низку </a:t>
            </a:r>
            <a:r>
              <a:rPr lang="uk-UA" sz="2000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функцій, </a:t>
            </a:r>
            <a:r>
              <a:rPr lang="uk-UA" sz="2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які за різних політичних режимів здійснюються в різний спосіб:</a:t>
            </a:r>
            <a:endParaRPr lang="uk-UA" sz="20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48752212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75656" y="-27384"/>
            <a:ext cx="7488831" cy="716658"/>
          </a:xfrm>
        </p:spPr>
        <p:txBody>
          <a:bodyPr/>
          <a:lstStyle/>
          <a:p>
            <a:r>
              <a:rPr lang="uk-UA" sz="3200" b="1" dirty="0" smtClean="0">
                <a:cs typeface="Arial" panose="020B0604020202020204" pitchFamily="34" charset="0"/>
              </a:rPr>
              <a:t>Системи рекрутування лідерів</a:t>
            </a:r>
            <a:endParaRPr lang="uk-UA" sz="3200" b="1" dirty="0">
              <a:cs typeface="Arial" panose="020B0604020202020204" pitchFamily="34" charset="0"/>
            </a:endParaRPr>
          </a:p>
        </p:txBody>
      </p:sp>
      <p:pic>
        <p:nvPicPr>
          <p:cNvPr id="4" name="Місце для вмісту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47664" y="2025984"/>
            <a:ext cx="6954357" cy="4596582"/>
          </a:xfrm>
          <a:prstGeom prst="rect">
            <a:avLst/>
          </a:prstGeom>
        </p:spPr>
      </p:pic>
      <p:sp>
        <p:nvSpPr>
          <p:cNvPr id="3" name="Прямокутник 2"/>
          <p:cNvSpPr/>
          <p:nvPr/>
        </p:nvSpPr>
        <p:spPr>
          <a:xfrm>
            <a:off x="1475656" y="548656"/>
            <a:ext cx="7386405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uk-UA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Звідки беруться політичні лідери? Існує чимало способів їх підбору та залучення на лідерські, керівні позиції, які загалом можуть бути підведені під рубрики двох систем рекрутування: </a:t>
            </a:r>
            <a:r>
              <a:rPr lang="uk-UA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відкритої антрепренерської системи, придатної для демократії, та закритої «системи гільдій», </a:t>
            </a:r>
            <a:r>
              <a:rPr lang="uk-UA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яка </a:t>
            </a:r>
            <a:r>
              <a:rPr lang="uk-UA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більше </a:t>
            </a:r>
            <a:r>
              <a:rPr lang="uk-UA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притаманна авторитарним режимам </a:t>
            </a:r>
            <a:endParaRPr lang="uk-UA" sz="18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97972145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92415" y="188640"/>
            <a:ext cx="7436552" cy="792088"/>
          </a:xfrm>
        </p:spPr>
        <p:txBody>
          <a:bodyPr/>
          <a:lstStyle/>
          <a:p>
            <a:r>
              <a:rPr lang="uk-UA" sz="3200" b="1" dirty="0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(Не)довіра до лідерів в Україні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1475656" y="1124744"/>
            <a:ext cx="7416824" cy="5472608"/>
          </a:xfrm>
        </p:spPr>
        <p:txBody>
          <a:bodyPr/>
          <a:lstStyle/>
          <a:p>
            <a:r>
              <a:rPr lang="uk-UA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Бути </a:t>
            </a:r>
            <a:r>
              <a:rPr lang="uk-UA" sz="20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політичним лідером </a:t>
            </a:r>
            <a:r>
              <a:rPr lang="uk-UA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в Україні </a:t>
            </a:r>
            <a:r>
              <a:rPr lang="uk-UA" sz="20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непросто, бо </a:t>
            </a:r>
            <a:r>
              <a:rPr lang="uk-UA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лідерство – це двосторонній процес. Особисті якості потенційного лідера мають збігатися з усвідомленими </a:t>
            </a:r>
            <a:r>
              <a:rPr lang="uk-UA" sz="20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потребами / запитами / </a:t>
            </a:r>
            <a:r>
              <a:rPr lang="uk-UA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очікуваннями громадян. </a:t>
            </a:r>
          </a:p>
          <a:p>
            <a:r>
              <a:rPr lang="uk-UA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Натомість, маємо ситуацію, коли початкове </a:t>
            </a:r>
            <a:r>
              <a:rPr lang="uk-UA" sz="20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схвалення / визнання / </a:t>
            </a:r>
            <a:r>
              <a:rPr lang="uk-UA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захоплення лідером швидко переходить в розчарування, висуваються завищені вимоги до результатів його діяльності, кожен «сам собі розумний» і не дуже рахується з </a:t>
            </a:r>
            <a:r>
              <a:rPr lang="uk-UA" sz="20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авторитетами (як ми вже з’ясували в попередній темі – культура поваги в Україні вкрай низька). </a:t>
            </a:r>
            <a:endParaRPr lang="uk-UA" sz="20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r>
              <a:rPr lang="uk-UA" sz="20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З іншого боку, лідери самі часто не виконують взятих на себе зобов’язань, незадовільно виконують свої функції, діють егоцентрично, не враховують цінності й інтереси тих, кого мали б вести за собою.</a:t>
            </a:r>
          </a:p>
          <a:p>
            <a:r>
              <a:rPr lang="uk-UA" sz="20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У </a:t>
            </a:r>
            <a:r>
              <a:rPr lang="uk-UA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підсумку: довіра до людей, зайнятих у врядуванні й адмініструванні, </a:t>
            </a:r>
            <a:r>
              <a:rPr lang="uk-UA" sz="20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в Україні дуже </a:t>
            </a:r>
            <a:r>
              <a:rPr lang="uk-UA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низька. </a:t>
            </a:r>
          </a:p>
          <a:p>
            <a:pPr marL="0" indent="0">
              <a:buNone/>
            </a:pPr>
            <a:endParaRPr lang="uk-UA" sz="2200" b="1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285750" indent="-285750" eaLnBrk="1" hangingPunct="1">
              <a:spcBef>
                <a:spcPts val="600"/>
              </a:spcBef>
              <a:buFont typeface="Arial" panose="020B0604020202020204" pitchFamily="34" charset="0"/>
              <a:buChar char="•"/>
            </a:pPr>
            <a:endParaRPr lang="uk-UA" altLang="uk-UA" sz="2400" b="1" dirty="0">
              <a:solidFill>
                <a:srgbClr val="808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88540525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56842" y="260648"/>
            <a:ext cx="7632847" cy="1152128"/>
          </a:xfrm>
        </p:spPr>
        <p:txBody>
          <a:bodyPr/>
          <a:lstStyle/>
          <a:p>
            <a:r>
              <a:rPr lang="uk-UA" sz="3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Падіння довіри до Президентів (публічних лідерів найвищого рангу)</a:t>
            </a:r>
            <a:br>
              <a:rPr lang="uk-UA" sz="3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uk-UA" sz="32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1187624" y="1700808"/>
            <a:ext cx="7416824" cy="4032448"/>
          </a:xfrm>
        </p:spPr>
        <p:txBody>
          <a:bodyPr/>
          <a:lstStyle/>
          <a:p>
            <a:r>
              <a:rPr lang="uk-UA" sz="2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Коли </a:t>
            </a:r>
            <a:r>
              <a:rPr lang="uk-UA" sz="28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Віктор Ющенко став президентом, йому довіряло </a:t>
            </a:r>
            <a:r>
              <a:rPr lang="uk-UA" sz="2800" dirty="0">
                <a:solidFill>
                  <a:srgbClr val="C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49% </a:t>
            </a:r>
            <a:r>
              <a:rPr lang="uk-UA" sz="28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громадян, а у 2009 році - лише </a:t>
            </a:r>
            <a:r>
              <a:rPr lang="uk-UA" sz="2800" dirty="0">
                <a:solidFill>
                  <a:srgbClr val="C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23%</a:t>
            </a:r>
          </a:p>
          <a:p>
            <a:r>
              <a:rPr lang="uk-UA" sz="28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Віктору Януковичу на початку його каденції - </a:t>
            </a:r>
            <a:r>
              <a:rPr lang="uk-UA" sz="2800" dirty="0">
                <a:solidFill>
                  <a:srgbClr val="C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31%</a:t>
            </a:r>
            <a:r>
              <a:rPr lang="uk-UA" sz="28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населення, а в 2013 - лише </a:t>
            </a:r>
            <a:r>
              <a:rPr lang="uk-UA" sz="2800" dirty="0">
                <a:solidFill>
                  <a:srgbClr val="C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10%</a:t>
            </a:r>
          </a:p>
          <a:p>
            <a:r>
              <a:rPr lang="uk-UA" sz="28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Петру Порошенко у 2014 - </a:t>
            </a:r>
            <a:r>
              <a:rPr lang="uk-UA" sz="2800" dirty="0">
                <a:solidFill>
                  <a:srgbClr val="C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34%, </a:t>
            </a:r>
            <a:r>
              <a:rPr lang="uk-UA" sz="28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а на початку 2019р. - </a:t>
            </a:r>
            <a:r>
              <a:rPr lang="uk-UA" sz="2800" dirty="0">
                <a:solidFill>
                  <a:srgbClr val="C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7,8%</a:t>
            </a:r>
            <a:r>
              <a:rPr lang="uk-UA" sz="28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”. </a:t>
            </a:r>
          </a:p>
        </p:txBody>
      </p:sp>
    </p:spTree>
    <p:extLst>
      <p:ext uri="{BB962C8B-B14F-4D97-AF65-F5344CB8AC3E}">
        <p14:creationId xmlns:p14="http://schemas.microsoft.com/office/powerpoint/2010/main" val="1693883432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39751" y="332656"/>
            <a:ext cx="5544617" cy="1572344"/>
          </a:xfrm>
        </p:spPr>
        <p:txBody>
          <a:bodyPr/>
          <a:lstStyle/>
          <a:p>
            <a:pPr algn="ctr"/>
            <a:r>
              <a:rPr lang="uk-UA" sz="3200" b="1" dirty="0">
                <a:solidFill>
                  <a:schemeClr val="tx1"/>
                </a:solidFill>
                <a:cs typeface="Arial" panose="020B0604020202020204" pitchFamily="34" charset="0"/>
              </a:rPr>
              <a:t>Довіра до політичних і державних </a:t>
            </a:r>
            <a:r>
              <a:rPr lang="uk-UA" sz="3200" b="1" dirty="0" smtClean="0">
                <a:solidFill>
                  <a:schemeClr val="tx1"/>
                </a:solidFill>
                <a:cs typeface="Arial" panose="020B0604020202020204" pitchFamily="34" charset="0"/>
              </a:rPr>
              <a:t>інституцій в Україні</a:t>
            </a:r>
            <a:endParaRPr lang="uk-UA" sz="3200" b="1" dirty="0">
              <a:solidFill>
                <a:schemeClr val="tx1"/>
              </a:solidFill>
              <a:cs typeface="Arial" panose="020B0604020202020204" pitchFamily="34" charset="0"/>
            </a:endParaRPr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uk-UA" sz="2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Стабільно низькою є </a:t>
            </a:r>
            <a:r>
              <a:rPr lang="uk-UA" sz="28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також </a:t>
            </a:r>
            <a:r>
              <a:rPr lang="uk-UA" sz="2800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довіра </a:t>
            </a:r>
            <a:r>
              <a:rPr lang="uk-UA" sz="28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до </a:t>
            </a:r>
            <a:r>
              <a:rPr lang="uk-UA" sz="2800" dirty="0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політичних партій, прокуратури та судів</a:t>
            </a:r>
            <a:r>
              <a:rPr lang="uk-UA" sz="28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 До і після 2013 цим інституціям довіряли 5-7%. </a:t>
            </a:r>
          </a:p>
          <a:p>
            <a:r>
              <a:rPr lang="uk-UA" sz="28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Довіра </a:t>
            </a:r>
            <a:r>
              <a:rPr lang="uk-UA" sz="2800" dirty="0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до поліції </a:t>
            </a:r>
            <a:r>
              <a:rPr lang="uk-UA" sz="28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за період 2015-2017 років зросла втричі - </a:t>
            </a:r>
            <a:r>
              <a:rPr lang="uk-UA" sz="2800" dirty="0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з 6,5% до 22,8%, а в 2018 році знову впала до 12,5%</a:t>
            </a:r>
            <a:endParaRPr lang="uk-UA" sz="2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41627957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03648" y="116632"/>
            <a:ext cx="7560840" cy="1584176"/>
          </a:xfrm>
        </p:spPr>
        <p:txBody>
          <a:bodyPr/>
          <a:lstStyle/>
          <a:p>
            <a:r>
              <a:rPr lang="uk-UA" sz="3200" b="1" dirty="0"/>
              <a:t>Динаміка ставлень до діяльності президента Зеленського </a:t>
            </a:r>
            <a:br>
              <a:rPr lang="uk-UA" sz="3200" b="1" dirty="0"/>
            </a:br>
            <a:r>
              <a:rPr lang="uk-UA" sz="3200" b="1" dirty="0"/>
              <a:t>і Верховної Ради 9 скликання</a:t>
            </a:r>
          </a:p>
        </p:txBody>
      </p:sp>
      <p:pic>
        <p:nvPicPr>
          <p:cNvPr id="4" name="Місце для вмісту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1916832"/>
            <a:ext cx="7200800" cy="4866856"/>
          </a:xfrm>
        </p:spPr>
      </p:pic>
    </p:spTree>
    <p:extLst>
      <p:ext uri="{BB962C8B-B14F-4D97-AF65-F5344CB8AC3E}">
        <p14:creationId xmlns:p14="http://schemas.microsoft.com/office/powerpoint/2010/main" val="2375946817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75656" y="116632"/>
            <a:ext cx="7560839" cy="1080120"/>
          </a:xfrm>
        </p:spPr>
        <p:txBody>
          <a:bodyPr/>
          <a:lstStyle/>
          <a:p>
            <a:r>
              <a:rPr lang="uk-UA" sz="3200" b="1" dirty="0"/>
              <a:t>Лідери довіри серед суспільних інституцій, жовтень, 2019</a:t>
            </a:r>
          </a:p>
        </p:txBody>
      </p:sp>
      <p:pic>
        <p:nvPicPr>
          <p:cNvPr id="4" name="Місце для вмісту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9712" y="1268760"/>
            <a:ext cx="6264696" cy="5422006"/>
          </a:xfrm>
        </p:spPr>
      </p:pic>
    </p:spTree>
    <p:extLst>
      <p:ext uri="{BB962C8B-B14F-4D97-AF65-F5344CB8AC3E}">
        <p14:creationId xmlns:p14="http://schemas.microsoft.com/office/powerpoint/2010/main" val="4182536251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z="3200" b="1" dirty="0" smtClean="0"/>
              <a:t>Ставлення до президента Зеленського у квітні 2020 р.</a:t>
            </a:r>
            <a:endParaRPr lang="uk-UA" sz="3200" b="1" dirty="0"/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1942415" y="2133600"/>
            <a:ext cx="6591985" cy="4031704"/>
          </a:xfrm>
        </p:spPr>
        <p:txBody>
          <a:bodyPr/>
          <a:lstStyle/>
          <a:p>
            <a:pPr lvl="0"/>
            <a:r>
              <a:rPr lang="uk-UA" dirty="0" smtClean="0">
                <a:latin typeface="Arial" panose="020B0604020202020204" pitchFamily="34" charset="0"/>
                <a:cs typeface="Arial" panose="020B0604020202020204" pitchFamily="34" charset="0"/>
              </a:rPr>
              <a:t>За останнім опитуванням КМІС, проведеного 7-11 квітня 2020 року, до </a:t>
            </a:r>
            <a:r>
              <a:rPr lang="uk-UA" dirty="0">
                <a:latin typeface="Arial" panose="020B0604020202020204" pitchFamily="34" charset="0"/>
                <a:cs typeface="Arial" panose="020B0604020202020204" pitchFamily="34" charset="0"/>
              </a:rPr>
              <a:t>Володимира </a:t>
            </a:r>
            <a:r>
              <a:rPr lang="uk-UA" dirty="0" smtClean="0">
                <a:latin typeface="Arial" panose="020B0604020202020204" pitchFamily="34" charset="0"/>
                <a:cs typeface="Arial" panose="020B0604020202020204" pitchFamily="34" charset="0"/>
              </a:rPr>
              <a:t>Зеленського</a:t>
            </a:r>
          </a:p>
          <a:p>
            <a:pPr lvl="0"/>
            <a:r>
              <a:rPr lang="uk-UA" dirty="0" smtClean="0">
                <a:latin typeface="Arial" panose="020B0604020202020204" pitchFamily="34" charset="0"/>
                <a:cs typeface="Arial" panose="020B0604020202020204" pitchFamily="34" charset="0"/>
              </a:rPr>
              <a:t>позитивно </a:t>
            </a:r>
            <a:r>
              <a:rPr lang="uk-UA" dirty="0">
                <a:latin typeface="Arial" panose="020B0604020202020204" pitchFamily="34" charset="0"/>
                <a:cs typeface="Arial" panose="020B0604020202020204" pitchFamily="34" charset="0"/>
              </a:rPr>
              <a:t>ставляться 44% (в березні - 46</a:t>
            </a:r>
            <a:r>
              <a:rPr lang="uk-UA" dirty="0" smtClean="0">
                <a:latin typeface="Arial" panose="020B0604020202020204" pitchFamily="34" charset="0"/>
                <a:cs typeface="Arial" panose="020B0604020202020204" pitchFamily="34" charset="0"/>
              </a:rPr>
              <a:t>%, у жовтні – 67%) </a:t>
            </a:r>
          </a:p>
          <a:p>
            <a:pPr lvl="0"/>
            <a:r>
              <a:rPr lang="uk-UA" dirty="0" smtClean="0">
                <a:latin typeface="Arial" panose="020B0604020202020204" pitchFamily="34" charset="0"/>
                <a:cs typeface="Arial" panose="020B0604020202020204" pitchFamily="34" charset="0"/>
              </a:rPr>
              <a:t>нейтрально </a:t>
            </a:r>
            <a:r>
              <a:rPr lang="uk-UA" dirty="0">
                <a:latin typeface="Arial" panose="020B0604020202020204" pitchFamily="34" charset="0"/>
                <a:cs typeface="Arial" panose="020B0604020202020204" pitchFamily="34" charset="0"/>
              </a:rPr>
              <a:t>– 31% (в березні – 33%), </a:t>
            </a:r>
            <a:endParaRPr lang="uk-UA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/>
            <a:r>
              <a:rPr lang="uk-UA" dirty="0" smtClean="0">
                <a:latin typeface="Arial" panose="020B0604020202020204" pitchFamily="34" charset="0"/>
                <a:cs typeface="Arial" panose="020B0604020202020204" pitchFamily="34" charset="0"/>
              </a:rPr>
              <a:t>негативно </a:t>
            </a:r>
            <a:r>
              <a:rPr lang="uk-UA" dirty="0">
                <a:latin typeface="Arial" panose="020B0604020202020204" pitchFamily="34" charset="0"/>
                <a:cs typeface="Arial" panose="020B0604020202020204" pitchFamily="34" charset="0"/>
              </a:rPr>
              <a:t>– 25% (в березні – 21%).</a:t>
            </a:r>
          </a:p>
          <a:p>
            <a:pPr marL="0" indent="0">
              <a:buNone/>
            </a:pPr>
            <a:r>
              <a:rPr lang="uk-UA" dirty="0" smtClean="0">
                <a:latin typeface="Arial" panose="020B0604020202020204" pitchFamily="34" charset="0"/>
                <a:cs typeface="Arial" panose="020B0604020202020204" pitchFamily="34" charset="0"/>
              </a:rPr>
              <a:t>Отже, тенденція до зниження рейтингу дуже помітна, однак Володимир Зеленський залишається найбільш позитивно оцінюваним політиком. За нього його партію «Слуга народу» готові знову проголосувати понад 25% опитаних, у тому числі – 44% молодих людей до 29 років. </a:t>
            </a:r>
            <a:endParaRPr lang="uk-UA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38519202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/>
          <p:cNvSpPr>
            <a:spLocks noGrp="1" noChangeArrowheads="1"/>
          </p:cNvSpPr>
          <p:nvPr>
            <p:ph type="title"/>
          </p:nvPr>
        </p:nvSpPr>
        <p:spPr>
          <a:xfrm>
            <a:off x="1403648" y="548680"/>
            <a:ext cx="7632848" cy="710282"/>
          </a:xfrm>
        </p:spPr>
        <p:txBody>
          <a:bodyPr/>
          <a:lstStyle/>
          <a:p>
            <a:pPr eaLnBrk="1" hangingPunct="1"/>
            <a:r>
              <a:rPr lang="uk-UA" altLang="uk-UA" sz="3200" b="1" dirty="0" smtClean="0">
                <a:solidFill>
                  <a:schemeClr val="tx1"/>
                </a:solidFill>
                <a:cs typeface="Arial" panose="020B0604020202020204" pitchFamily="34" charset="0"/>
              </a:rPr>
              <a:t>Довіра і політичний капітал</a:t>
            </a:r>
            <a:endParaRPr lang="uk-UA" altLang="uk-UA" sz="3200" b="1" dirty="0">
              <a:solidFill>
                <a:schemeClr val="tx1"/>
              </a:solidFill>
              <a:cs typeface="Arial" panose="020B0604020202020204" pitchFamily="34" charset="0"/>
            </a:endParaRPr>
          </a:p>
        </p:txBody>
      </p:sp>
      <p:sp>
        <p:nvSpPr>
          <p:cNvPr id="16387" name="Rectangle 3">
            <a:extLst>
              <a:ext uri="{FF2B5EF4-FFF2-40B4-BE49-F238E27FC236}">
                <a16:creationId xmlns:a16="http://schemas.microsoft.com/office/drawing/2014/main" id="{A345026C-7C24-42EC-B040-198ACB5EE357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115617" y="1628800"/>
            <a:ext cx="7741712" cy="6048672"/>
          </a:xfrm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buFont typeface="Wingdings 3" charset="2"/>
              <a:buChar char=""/>
              <a:defRPr/>
            </a:pPr>
            <a:r>
              <a:rPr lang="uk-UA" sz="2400" dirty="0">
                <a:latin typeface="Arial" panose="020B0604020202020204" pitchFamily="34" charset="0"/>
                <a:cs typeface="Arial" panose="020B0604020202020204" pitchFamily="34" charset="0"/>
              </a:rPr>
              <a:t>Загальна відповідь про причини низького рівня довіри до політичних і управлінських інституцій та </a:t>
            </a:r>
            <a:r>
              <a:rPr lang="uk-UA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лідерів в українському </a:t>
            </a:r>
            <a:r>
              <a:rPr lang="uk-UA" sz="2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суспільстві - </a:t>
            </a:r>
            <a:r>
              <a:rPr lang="uk-UA" sz="2400" b="1" dirty="0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низький </a:t>
            </a:r>
            <a:r>
              <a:rPr lang="uk-UA" sz="2400" b="1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рівень соціального й політичного капіталу</a:t>
            </a:r>
            <a:r>
              <a:rPr lang="uk-UA" sz="2400" b="1" dirty="0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pPr marL="0" indent="0" eaLnBrk="1" fontAlgn="auto" hangingPunct="1">
              <a:spcAft>
                <a:spcPts val="0"/>
              </a:spcAft>
              <a:buNone/>
              <a:defRPr/>
            </a:pPr>
            <a:r>
              <a:rPr lang="uk-UA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Що </a:t>
            </a:r>
            <a:r>
              <a:rPr lang="uk-UA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це таке</a:t>
            </a:r>
            <a:r>
              <a:rPr lang="uk-UA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  <a:p>
            <a:pPr eaLnBrk="1" fontAlgn="auto" hangingPunct="1">
              <a:spcAft>
                <a:spcPts val="0"/>
              </a:spcAft>
              <a:buFont typeface="Wingdings 3" charset="2"/>
              <a:buChar char=""/>
              <a:defRPr/>
            </a:pPr>
            <a:r>
              <a:rPr lang="uk-UA" altLang="uk-UA" sz="2400" i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ПК </a:t>
            </a:r>
            <a:r>
              <a:rPr lang="uk-UA" altLang="uk-UA" sz="2400" i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 це таке (комунікативне) надбання окремих політиків, політичних інституцій і </a:t>
            </a:r>
            <a:r>
              <a:rPr lang="uk-UA" altLang="uk-UA" sz="2400" i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політичної еліти, </a:t>
            </a:r>
            <a:r>
              <a:rPr lang="uk-UA" altLang="uk-UA" sz="2400" i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яке виникає у їхній взаємодії </a:t>
            </a:r>
            <a:r>
              <a:rPr lang="uk-UA" altLang="uk-UA" sz="2400" i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із </a:t>
            </a:r>
            <a:r>
              <a:rPr lang="uk-UA" altLang="uk-UA" sz="2400" i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суспільством, коли кожна сторона робить свій внесок – інвестує в політичний капітал, внаслідок чого виникає довіра до </a:t>
            </a:r>
            <a:r>
              <a:rPr lang="uk-UA" altLang="uk-UA" sz="2400" i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політиків*</a:t>
            </a:r>
            <a:endParaRPr lang="uk-UA" altLang="uk-UA" sz="2400" i="1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BAE6590-3DFD-4F11-8792-A5407222D0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75657" y="188640"/>
            <a:ext cx="7488831" cy="792088"/>
          </a:xfrm>
        </p:spPr>
        <p:txBody>
          <a:bodyPr/>
          <a:lstStyle/>
          <a:p>
            <a:r>
              <a:rPr lang="uk-UA" altLang="uk-UA" b="1" dirty="0">
                <a:solidFill>
                  <a:schemeClr val="tx1"/>
                </a:solidFill>
                <a:cs typeface="Arial" panose="020B0604020202020204" pitchFamily="34" charset="0"/>
              </a:rPr>
              <a:t>Джерела політичного капіталу</a:t>
            </a:r>
            <a:endParaRPr lang="uk-UA" dirty="0">
              <a:solidFill>
                <a:schemeClr val="tx1"/>
              </a:solidFill>
            </a:endParaRP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6BB2ABA4-4A2D-493F-8342-BC41FD5E811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75657" y="980728"/>
            <a:ext cx="7668344" cy="5877272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buFont typeface="Wingdings 3" charset="2"/>
              <a:buChar char=""/>
              <a:defRPr/>
            </a:pPr>
            <a:r>
              <a:rPr lang="uk-UA" altLang="uk-UA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Інвестиція громадян – це наявність соціального капіталу, ЗДАТНІСТЬ ДОВІРЯТИ, яка формується в соцієтальних мережах довіри, проте не завжди переходить у довіру до політиків; </a:t>
            </a:r>
          </a:p>
          <a:p>
            <a:pPr eaLnBrk="1" fontAlgn="auto" hangingPunct="1">
              <a:spcAft>
                <a:spcPts val="0"/>
              </a:spcAft>
              <a:buFont typeface="Wingdings 3" charset="2"/>
              <a:buChar char=""/>
              <a:defRPr/>
            </a:pPr>
            <a:r>
              <a:rPr lang="uk-UA" altLang="uk-UA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Інвестиція зі сторони політиків – це  їхня надійність (</a:t>
            </a:r>
            <a:r>
              <a:rPr lang="en-US" altLang="uk-UA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credibility</a:t>
            </a:r>
            <a:r>
              <a:rPr lang="uk-UA" altLang="uk-UA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і відповідальність, правдивість, дотримання слова, і здатність здійснювати ефективну публічну </a:t>
            </a:r>
            <a:r>
              <a:rPr lang="uk-UA" altLang="uk-UA" sz="2400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(репутаційні і представницькі </a:t>
            </a:r>
            <a:r>
              <a:rPr lang="uk-UA" altLang="uk-UA" sz="2400" dirty="0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якості лідерів)</a:t>
            </a:r>
          </a:p>
          <a:p>
            <a:pPr eaLnBrk="1" fontAlgn="auto" hangingPunct="1">
              <a:spcAft>
                <a:spcPts val="0"/>
              </a:spcAft>
              <a:buFont typeface="Wingdings 3" charset="2"/>
              <a:buChar char=""/>
              <a:defRPr/>
            </a:pPr>
            <a:r>
              <a:rPr lang="uk-UA" altLang="uk-UA" sz="2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Набуття цих рис політичної поведінки переплітається з процесом формування нової політичної еліти, який в Україні відбувається поки що повільно, з великими перешкодами.</a:t>
            </a:r>
            <a:endParaRPr lang="uk-UA" altLang="uk-UA" sz="2400" dirty="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uk-UA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555278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1331640" y="692696"/>
            <a:ext cx="7510356" cy="6120680"/>
          </a:xfrm>
        </p:spPr>
        <p:txBody>
          <a:bodyPr/>
          <a:lstStyle/>
          <a:p>
            <a:pPr marL="0" indent="0">
              <a:buNone/>
            </a:pPr>
            <a:r>
              <a:rPr lang="uk-UA" sz="2000" b="1" i="1" noProof="1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додаткова (еліти)</a:t>
            </a:r>
          </a:p>
          <a:p>
            <a:pPr>
              <a:spcBef>
                <a:spcPts val="400"/>
              </a:spcBef>
            </a:pPr>
            <a:r>
              <a:rPr lang="uk-UA" sz="1600" noProof="1" smtClean="0">
                <a:latin typeface="Arial" panose="020B0604020202020204" pitchFamily="34" charset="0"/>
                <a:cs typeface="Arial" panose="020B0604020202020204" pitchFamily="34" charset="0"/>
              </a:rPr>
              <a:t>AVE. До століття Гетьманату Павла Скоропадського / «День». – К.: </a:t>
            </a:r>
            <a:r>
              <a:rPr lang="uk-UA" sz="1600" noProof="1" smtClean="0">
                <a:latin typeface="Arial" panose="020B0604020202020204" pitchFamily="34" charset="0"/>
                <a:cs typeface="Arial" panose="020B0604020202020204" pitchFamily="34" charset="0"/>
              </a:rPr>
              <a:t>«</a:t>
            </a:r>
            <a:r>
              <a:rPr lang="uk-UA" sz="1600" noProof="1" smtClean="0">
                <a:latin typeface="Arial" panose="020B0604020202020204" pitchFamily="34" charset="0"/>
                <a:cs typeface="Arial" panose="020B0604020202020204" pitchFamily="34" charset="0"/>
              </a:rPr>
              <a:t>Українська прес-група», 2018. 680 с.</a:t>
            </a:r>
          </a:p>
          <a:p>
            <a:pPr>
              <a:spcBef>
                <a:spcPts val="400"/>
              </a:spcBef>
            </a:pPr>
            <a:r>
              <a:rPr lang="uk-UA" sz="1600" noProof="1" smtClean="0">
                <a:latin typeface="Arial" panose="020B0604020202020204" pitchFamily="34" charset="0"/>
                <a:cs typeface="Arial" panose="020B0604020202020204" pitchFamily="34" charset="0"/>
              </a:rPr>
              <a:t>Андрусів Віктор. Українська еліта: звідки ноги ростуть // Українська правда, 11 листопада 2009. - </a:t>
            </a:r>
            <a:r>
              <a:rPr lang="uk-UA" sz="1600" noProof="1" smtClean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https://www.pravda.com.ua/articles/2009/11/11/4307154/</a:t>
            </a:r>
            <a:r>
              <a:rPr lang="uk-UA" sz="1600" noProof="1" smtClean="0">
                <a:latin typeface="Arial" panose="020B0604020202020204" pitchFamily="34" charset="0"/>
                <a:cs typeface="Arial" panose="020B0604020202020204" pitchFamily="34" charset="0"/>
              </a:rPr>
              <a:t> .</a:t>
            </a:r>
          </a:p>
          <a:p>
            <a:pPr>
              <a:spcBef>
                <a:spcPts val="400"/>
              </a:spcBef>
            </a:pPr>
            <a:r>
              <a:rPr lang="ru-RU" sz="1600" noProof="1" smtClean="0">
                <a:latin typeface="Arial" panose="020B0604020202020204" pitchFamily="34" charset="0"/>
                <a:cs typeface="Arial" panose="020B0604020202020204" pitchFamily="34" charset="0"/>
              </a:rPr>
              <a:t>Бобиренко Віктор. Звідки </a:t>
            </a:r>
            <a:r>
              <a:rPr lang="ru-RU" sz="1600" noProof="1">
                <a:latin typeface="Arial" panose="020B0604020202020204" pitchFamily="34" charset="0"/>
                <a:cs typeface="Arial" panose="020B0604020202020204" pitchFamily="34" charset="0"/>
              </a:rPr>
              <a:t>взятися новій еліті у </a:t>
            </a:r>
            <a:r>
              <a:rPr lang="ru-RU" sz="1600" noProof="1">
                <a:latin typeface="Arial" panose="020B0604020202020204" pitchFamily="34" charset="0"/>
                <a:cs typeface="Arial" panose="020B0604020202020204" pitchFamily="34" charset="0"/>
              </a:rPr>
              <a:t>Зе!епоху</a:t>
            </a:r>
            <a:r>
              <a:rPr lang="ru-RU" sz="1600" noProof="1" smtClean="0">
                <a:latin typeface="Arial" panose="020B0604020202020204" pitchFamily="34" charset="0"/>
                <a:cs typeface="Arial" panose="020B0604020202020204" pitchFamily="34" charset="0"/>
              </a:rPr>
              <a:t>? /\ Українська правда. </a:t>
            </a:r>
            <a:r>
              <a:rPr lang="ru-RU" sz="1600" noProof="1">
                <a:latin typeface="Arial" panose="020B0604020202020204" pitchFamily="34" charset="0"/>
                <a:cs typeface="Arial" panose="020B0604020202020204" pitchFamily="34" charset="0"/>
              </a:rPr>
              <a:t>28 </a:t>
            </a:r>
            <a:r>
              <a:rPr lang="ru-RU" sz="1600" noProof="1">
                <a:latin typeface="Arial" panose="020B0604020202020204" pitchFamily="34" charset="0"/>
                <a:cs typeface="Arial" panose="020B0604020202020204" pitchFamily="34" charset="0"/>
              </a:rPr>
              <a:t>березня </a:t>
            </a:r>
            <a:r>
              <a:rPr lang="ru-RU" sz="1600" noProof="1" smtClean="0">
                <a:latin typeface="Arial" panose="020B0604020202020204" pitchFamily="34" charset="0"/>
                <a:cs typeface="Arial" panose="020B0604020202020204" pitchFamily="34" charset="0"/>
              </a:rPr>
              <a:t>2020. - </a:t>
            </a:r>
            <a:r>
              <a:rPr lang="ru-RU" sz="1600" noProof="1" smtClean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https</a:t>
            </a:r>
            <a:r>
              <a:rPr lang="ru-RU" sz="1600" noProof="1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://</a:t>
            </a:r>
            <a:r>
              <a:rPr lang="ru-RU" sz="1600" noProof="1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www.pravda.com.ua/columns/2020/03/28/7245431</a:t>
            </a:r>
            <a:r>
              <a:rPr lang="ru-RU" sz="1600" noProof="1" smtClean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/</a:t>
            </a:r>
            <a:r>
              <a:rPr lang="ru-RU" sz="1600" noProof="1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ru-RU" sz="1600" noProof="1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ts val="400"/>
              </a:spcBef>
            </a:pPr>
            <a:r>
              <a:rPr lang="uk-UA" sz="1600" noProof="1" smtClean="0">
                <a:latin typeface="Arial" panose="020B0604020202020204" pitchFamily="34" charset="0"/>
                <a:cs typeface="Arial" panose="020B0604020202020204" pitchFamily="34" charset="0"/>
              </a:rPr>
              <a:t>Вовканич </a:t>
            </a:r>
            <a:r>
              <a:rPr lang="uk-UA" sz="1600" noProof="1" smtClean="0">
                <a:latin typeface="Arial" panose="020B0604020202020204" pitchFamily="34" charset="0"/>
                <a:cs typeface="Arial" panose="020B0604020202020204" pitchFamily="34" charset="0"/>
              </a:rPr>
              <a:t>С., Копистянська Х. Формування національної еліти // Вісник Національ­ної Академії Наук України. 1996. №7–8. С.90–97.</a:t>
            </a:r>
          </a:p>
          <a:p>
            <a:pPr>
              <a:spcBef>
                <a:spcPts val="400"/>
              </a:spcBef>
            </a:pPr>
            <a:r>
              <a:rPr lang="uk-UA" sz="1600" noProof="1" smtClean="0">
                <a:latin typeface="Arial" panose="020B0604020202020204" pitchFamily="34" charset="0"/>
                <a:cs typeface="Arial" panose="020B0604020202020204" pitchFamily="34" charset="0"/>
              </a:rPr>
              <a:t>Мейс Джеймс. Блукання лабіринтом або Дисфункціо­наль­ність українських еліт // Су­час­ність. 1997. № 3. — С.58–64</a:t>
            </a:r>
          </a:p>
          <a:p>
            <a:pPr>
              <a:spcBef>
                <a:spcPts val="400"/>
              </a:spcBef>
            </a:pPr>
            <a:r>
              <a:rPr lang="uk-UA" sz="1600" noProof="1" smtClean="0">
                <a:latin typeface="Arial" panose="020B0604020202020204" pitchFamily="34" charset="0"/>
                <a:cs typeface="Arial" panose="020B0604020202020204" pitchFamily="34" charset="0"/>
              </a:rPr>
              <a:t>Пипич Анатолій. Еліта і народ у пострадянській системі суспільних відносин // Українська правда. 25 червня 2019. - </a:t>
            </a:r>
            <a:r>
              <a:rPr lang="uk-UA" sz="1600" noProof="1" smtClean="0"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https://www.pravda.com.ua/columns/2019/06/25/7219067/</a:t>
            </a:r>
            <a:r>
              <a:rPr lang="uk-UA" sz="1600" noProof="1" smtClean="0">
                <a:latin typeface="Arial" panose="020B0604020202020204" pitchFamily="34" charset="0"/>
                <a:cs typeface="Arial" panose="020B0604020202020204" pitchFamily="34" charset="0"/>
              </a:rPr>
              <a:t> .</a:t>
            </a:r>
          </a:p>
          <a:p>
            <a:pPr>
              <a:spcBef>
                <a:spcPts val="400"/>
              </a:spcBef>
            </a:pPr>
            <a:r>
              <a:rPr lang="uk-UA" sz="1600" noProof="1" smtClean="0">
                <a:latin typeface="Arial" panose="020B0604020202020204" pitchFamily="34" charset="0"/>
                <a:cs typeface="Arial" panose="020B0604020202020204" pitchFamily="34" charset="0"/>
              </a:rPr>
              <a:t>Пипич Анатолій. Вибір зроблено, або Як зовсім не жартома народ експериментує з власною елітою /\ Українська правда. - 13 червня 2019.  - </a:t>
            </a:r>
            <a:r>
              <a:rPr lang="uk-UA" sz="1600" noProof="1" smtClean="0">
                <a:latin typeface="Arial" panose="020B0604020202020204" pitchFamily="34" charset="0"/>
                <a:cs typeface="Arial" panose="020B0604020202020204" pitchFamily="34" charset="0"/>
                <a:hlinkClick r:id="rId5"/>
              </a:rPr>
              <a:t>https://www.pravda.com.ua/columns/2019/06/13/7218008/</a:t>
            </a:r>
            <a:endParaRPr lang="uk-UA" sz="1600" noProof="1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ts val="400"/>
              </a:spcBef>
            </a:pPr>
            <a:r>
              <a:rPr lang="uk-UA" sz="1600" noProof="1" smtClean="0">
                <a:latin typeface="Arial" panose="020B0604020202020204" pitchFamily="34" charset="0"/>
                <a:cs typeface="Arial" panose="020B0604020202020204" pitchFamily="34" charset="0"/>
              </a:rPr>
              <a:t>Правляча еліта України. Інститут соціології НАН України. Доповідь / Микола Шульга, Олександр Потєхін, Наталя Бойко та ін.  Січень, 1998. - </a:t>
            </a:r>
            <a:r>
              <a:rPr lang="uk-UA" sz="1600" u="sng" noProof="1" smtClean="0">
                <a:latin typeface="Arial" panose="020B0604020202020204" pitchFamily="34" charset="0"/>
                <a:cs typeface="Arial" panose="020B0604020202020204" pitchFamily="34" charset="0"/>
                <a:hlinkClick r:id="rId6"/>
              </a:rPr>
              <a:t>https://i-soc.com.ua/assets/files/library/elit.pdf</a:t>
            </a:r>
            <a:r>
              <a:rPr lang="uk-UA" sz="1600" noProof="1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>
              <a:spcBef>
                <a:spcPts val="400"/>
              </a:spcBef>
            </a:pPr>
            <a:endParaRPr lang="uk-UA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/>
            <a:endParaRPr lang="uk-UA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uk-UA" dirty="0"/>
          </a:p>
          <a:p>
            <a:endParaRPr lang="uk-UA" dirty="0"/>
          </a:p>
        </p:txBody>
      </p:sp>
      <p:sp>
        <p:nvSpPr>
          <p:cNvPr id="4" name="Заголовок 4"/>
          <p:cNvSpPr>
            <a:spLocks noGrp="1"/>
          </p:cNvSpPr>
          <p:nvPr>
            <p:ph type="title"/>
          </p:nvPr>
        </p:nvSpPr>
        <p:spPr>
          <a:xfrm>
            <a:off x="1979712" y="116632"/>
            <a:ext cx="6589199" cy="500634"/>
          </a:xfrm>
        </p:spPr>
        <p:txBody>
          <a:bodyPr/>
          <a:lstStyle/>
          <a:p>
            <a:r>
              <a:rPr lang="uk-UA" sz="28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Література </a:t>
            </a:r>
            <a:r>
              <a:rPr lang="uk-UA" sz="28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до т. 9</a:t>
            </a:r>
            <a:endParaRPr lang="uk-UA" sz="28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4748583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4BFBBCA-8685-4E3F-A93F-9FBCED93E5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31640" y="158112"/>
            <a:ext cx="7560840" cy="788666"/>
          </a:xfrm>
        </p:spPr>
        <p:txBody>
          <a:bodyPr/>
          <a:lstStyle/>
          <a:p>
            <a:r>
              <a:rPr lang="uk-UA" sz="3200" b="1" dirty="0">
                <a:solidFill>
                  <a:schemeClr val="tx1">
                    <a:lumMod val="85000"/>
                    <a:lumOff val="15000"/>
                  </a:schemeClr>
                </a:solidFill>
                <a:cs typeface="Arial" panose="020B0604020202020204" pitchFamily="34" charset="0"/>
              </a:rPr>
              <a:t>Питання для роздумів і дискусії:</a:t>
            </a:r>
            <a:endParaRPr lang="uk-UA" sz="3200" dirty="0">
              <a:solidFill>
                <a:schemeClr val="tx1">
                  <a:lumMod val="85000"/>
                  <a:lumOff val="15000"/>
                </a:schemeClr>
              </a:solidFill>
              <a:cs typeface="Arial" panose="020B0604020202020204" pitchFamily="34" charset="0"/>
            </a:endParaRP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470D49C5-D7A3-4D61-997A-20D78AD7D8E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47663" y="1196752"/>
            <a:ext cx="7588007" cy="5400600"/>
          </a:xfrm>
        </p:spPr>
        <p:txBody>
          <a:bodyPr/>
          <a:lstStyle/>
          <a:p>
            <a:pPr>
              <a:buFont typeface="+mj-lt"/>
              <a:buAutoNum type="arabicPeriod"/>
            </a:pPr>
            <a:r>
              <a:rPr lang="uk-UA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 якими типами лідерства найчастіше доводиться зустрічатися в сфері публічного врядування в Україні? </a:t>
            </a:r>
          </a:p>
          <a:p>
            <a:pPr>
              <a:buFont typeface="+mj-lt"/>
              <a:buAutoNum type="arabicPeriod"/>
            </a:pPr>
            <a:r>
              <a:rPr lang="uk-UA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Чи </a:t>
            </a:r>
            <a:r>
              <a:rPr lang="uk-UA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відчуваєте Ви себе </a:t>
            </a:r>
            <a:r>
              <a:rPr lang="uk-UA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і чи  </a:t>
            </a:r>
            <a:r>
              <a:rPr lang="uk-UA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хотіли би </a:t>
            </a:r>
            <a:r>
              <a:rPr lang="uk-UA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стати лідером? </a:t>
            </a:r>
            <a:r>
              <a:rPr lang="uk-UA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Якого </a:t>
            </a:r>
            <a:r>
              <a:rPr lang="uk-UA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типу лідерство і в яких сферах вас найбільше приваблює?</a:t>
            </a:r>
            <a:endParaRPr lang="uk-UA" sz="2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+mj-lt"/>
              <a:buAutoNum type="arabicPeriod"/>
            </a:pPr>
            <a:r>
              <a:rPr lang="uk-UA" altLang="uk-UA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Чому така низька довіра до владних </a:t>
            </a:r>
            <a:r>
              <a:rPr lang="uk-UA" altLang="uk-UA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інституцій</a:t>
            </a:r>
            <a:br>
              <a:rPr lang="uk-UA" altLang="uk-UA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uk-UA" altLang="uk-UA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uk-UA" altLang="uk-UA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та осіб при владі в Україні?</a:t>
            </a:r>
          </a:p>
          <a:p>
            <a:pPr>
              <a:buFont typeface="+mj-lt"/>
              <a:buAutoNum type="arabicPeriod"/>
            </a:pPr>
            <a:r>
              <a:rPr lang="uk-UA" altLang="uk-UA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Які </a:t>
            </a:r>
            <a:r>
              <a:rPr lang="uk-UA" altLang="uk-UA" sz="2400" dirty="0">
                <a:latin typeface="Arial" panose="020B0604020202020204" pitchFamily="34" charset="0"/>
                <a:cs typeface="Arial" panose="020B0604020202020204" pitchFamily="34" charset="0"/>
              </a:rPr>
              <a:t>ваші поради щодо </a:t>
            </a:r>
            <a:r>
              <a:rPr lang="uk-UA" altLang="uk-UA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прискорення процесу формування нової політичної еліти в Україні і залучення до політики відданих суспільству та достатньо підготовлених формальних і неформальних лідерів?</a:t>
            </a:r>
            <a:endParaRPr lang="uk-UA" altLang="uk-UA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8136504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2161225" y="188640"/>
            <a:ext cx="6589199" cy="720080"/>
          </a:xfrm>
        </p:spPr>
        <p:txBody>
          <a:bodyPr/>
          <a:lstStyle/>
          <a:p>
            <a:r>
              <a:rPr lang="uk-UA" sz="28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Література </a:t>
            </a:r>
            <a:r>
              <a:rPr lang="uk-UA" sz="28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до т. 9</a:t>
            </a:r>
            <a:endParaRPr lang="uk-UA" sz="28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42011114-18ED-4BE7-9083-C261F02D4CA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75656" y="908720"/>
            <a:ext cx="7274768" cy="5625632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uk-UA" sz="2400" b="1" i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додаткова (лідерство)</a:t>
            </a:r>
          </a:p>
          <a:p>
            <a:r>
              <a:rPr lang="uk-UA" dirty="0">
                <a:latin typeface="Arial" panose="020B0604020202020204" pitchFamily="34" charset="0"/>
                <a:cs typeface="Arial" panose="020B0604020202020204" pitchFamily="34" charset="0"/>
              </a:rPr>
              <a:t>Бебик В. М. Як стати популярним, перемогти на виборах і утриматись на політичному Олімпі. — К., 1993.</a:t>
            </a:r>
          </a:p>
          <a:p>
            <a:pPr lvl="0"/>
            <a:r>
              <a:rPr lang="uk-UA" dirty="0">
                <a:latin typeface="Arial" panose="020B0604020202020204" pitchFamily="34" charset="0"/>
                <a:cs typeface="Arial" panose="020B0604020202020204" pitchFamily="34" charset="0"/>
              </a:rPr>
              <a:t>Колодій Антоніна. Соціальний і політичний капітал та їх вплив на довіру до публічної влади // Творення простору суспільної довіри в Україні XXI століття : матеріали Міжнародної науково-практичної конференції, Львів, 17-19 лютого 2016 р. – К. : ДВНЗ «Університет банківської справи», 2017. – Доступно: </a:t>
            </a:r>
            <a:r>
              <a:rPr lang="uk-UA" u="sng" dirty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http://political-studies.com/?p=1481</a:t>
            </a:r>
            <a:endParaRPr lang="uk-UA" u="sng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/>
            <a:r>
              <a:rPr lang="uk-UA" dirty="0" smtClean="0">
                <a:latin typeface="Arial" panose="020B0604020202020204" pitchFamily="34" charset="0"/>
                <a:cs typeface="Arial" panose="020B0604020202020204" pitchFamily="34" charset="0"/>
              </a:rPr>
              <a:t>Колодій </a:t>
            </a:r>
            <a:r>
              <a:rPr lang="uk-UA" dirty="0">
                <a:latin typeface="Arial" panose="020B0604020202020204" pitchFamily="34" charset="0"/>
                <a:cs typeface="Arial" panose="020B0604020202020204" pitchFamily="34" charset="0"/>
              </a:rPr>
              <a:t>Антоніна. На шляху до громадянського суспільства. Теоретичні засади й соціокультурні передумови демократичної трансформації в Україні. Монографія. – Львів: Червона Калина, 2002. (про соціальний капітал – с. 77-84).</a:t>
            </a:r>
          </a:p>
          <a:p>
            <a:pPr lvl="0"/>
            <a:r>
              <a:rPr lang="uk-UA" dirty="0" smtClean="0">
                <a:latin typeface="Arial" panose="020B0604020202020204" pitchFamily="34" charset="0"/>
                <a:cs typeface="Arial" panose="020B0604020202020204" pitchFamily="34" charset="0"/>
              </a:rPr>
              <a:t> Ремо </a:t>
            </a:r>
            <a:r>
              <a:rPr lang="uk-UA" dirty="0">
                <a:latin typeface="Arial" panose="020B0604020202020204" pitchFamily="34" charset="0"/>
                <a:cs typeface="Arial" panose="020B0604020202020204" pitchFamily="34" charset="0"/>
              </a:rPr>
              <a:t>Джошуа Купер. Сьоме чуття. Влада, багатство і виживання в епоху мереж (</a:t>
            </a:r>
            <a:r>
              <a:rPr lang="en-US" noProof="1">
                <a:latin typeface="Arial" panose="020B0604020202020204" pitchFamily="34" charset="0"/>
                <a:cs typeface="Arial" panose="020B0604020202020204" pitchFamily="34" charset="0"/>
              </a:rPr>
              <a:t>The Seventh Sense. Power, Fortune and Survival in the Age of Networks). – Вид-во Yakaboo Publishing, </a:t>
            </a:r>
            <a:r>
              <a:rPr lang="uk-UA" dirty="0">
                <a:latin typeface="Arial" panose="020B0604020202020204" pitchFamily="34" charset="0"/>
                <a:cs typeface="Arial" panose="020B0604020202020204" pitchFamily="34" charset="0"/>
              </a:rPr>
              <a:t>2018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uk-UA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/>
            <a:r>
              <a:rPr lang="uk-UA" dirty="0" smtClean="0">
                <a:latin typeface="Arial" panose="020B0604020202020204" pitchFamily="34" charset="0"/>
                <a:cs typeface="Arial" panose="020B0604020202020204" pitchFamily="34" charset="0"/>
              </a:rPr>
              <a:t>Рівень </a:t>
            </a:r>
            <a:r>
              <a:rPr lang="uk-UA" dirty="0">
                <a:latin typeface="Arial" panose="020B0604020202020204" pitchFamily="34" charset="0"/>
                <a:cs typeface="Arial" panose="020B0604020202020204" pitchFamily="34" charset="0"/>
              </a:rPr>
              <a:t>довіри до суспільних інститутів та електоральні орієнтації громадян України // Центр Разумкова 20 лютого 2019 (дані опитування, проведеного з 7 по 14 лютого 2019 р.) - </a:t>
            </a:r>
            <a:r>
              <a:rPr lang="uk-UA" u="sng" dirty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http://razumkov.org.ua/napriamky/sotsiologichni-doslidzhennia/riven-doviry-do-suspilnykh-instytutiv-ta-elektoralni-oriientatsii-gromadian-ukrainy</a:t>
            </a:r>
            <a:r>
              <a:rPr lang="uk-UA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fontAlgn="base"/>
            <a:r>
              <a:rPr lang="uk-UA" dirty="0">
                <a:latin typeface="Arial" panose="020B0604020202020204" pitchFamily="34" charset="0"/>
                <a:cs typeface="Arial" panose="020B0604020202020204" pitchFamily="34" charset="0"/>
              </a:rPr>
              <a:t>Яким повинен бути справжній політичний Лідер? Лютий 7, 2017 </a:t>
            </a:r>
            <a:r>
              <a:rPr lang="uk-UA" u="sng" dirty="0"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https://politerno.com.ua/papers/yakym-povynen-buty-spravzhnij-politychn/</a:t>
            </a:r>
            <a:r>
              <a:rPr lang="uk-UA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endParaRPr lang="uk-UA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5649177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42415" y="116632"/>
            <a:ext cx="5941954" cy="976312"/>
          </a:xfrm>
        </p:spPr>
        <p:txBody>
          <a:bodyPr/>
          <a:lstStyle/>
          <a:p>
            <a:pPr algn="ctr"/>
            <a:r>
              <a:rPr lang="uk-UA" sz="2800" b="1" dirty="0" smtClean="0"/>
              <a:t>Політична влада і політична еліта</a:t>
            </a:r>
            <a:endParaRPr lang="uk-UA" sz="2800" dirty="0"/>
          </a:p>
        </p:txBody>
      </p:sp>
      <p:pic>
        <p:nvPicPr>
          <p:cNvPr id="4" name="Місце для вмісту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7944" y="1340768"/>
            <a:ext cx="5076057" cy="5038426"/>
          </a:xfrm>
        </p:spPr>
      </p:pic>
      <p:sp>
        <p:nvSpPr>
          <p:cNvPr id="5" name="Місце для тексту 4"/>
          <p:cNvSpPr>
            <a:spLocks noGrp="1"/>
          </p:cNvSpPr>
          <p:nvPr>
            <p:ph type="body" sz="half" idx="2"/>
          </p:nvPr>
        </p:nvSpPr>
        <p:spPr>
          <a:xfrm>
            <a:off x="1187624" y="1410642"/>
            <a:ext cx="2736304" cy="4968552"/>
          </a:xfrm>
        </p:spPr>
        <p:txBody>
          <a:bodyPr/>
          <a:lstStyle/>
          <a:p>
            <a:r>
              <a:rPr lang="uk-UA" sz="2000" dirty="0" smtClean="0"/>
              <a:t>Пригадаємо </a:t>
            </a:r>
            <a:r>
              <a:rPr lang="uk-UA" sz="2000" dirty="0"/>
              <a:t>т.2 курсу, </a:t>
            </a:r>
            <a:r>
              <a:rPr lang="uk-UA" sz="2000" dirty="0" smtClean="0"/>
              <a:t>яка </a:t>
            </a:r>
            <a:r>
              <a:rPr lang="uk-UA" sz="2000" dirty="0"/>
              <a:t>націлює нас на </a:t>
            </a:r>
            <a:r>
              <a:rPr lang="uk-UA" sz="2000" dirty="0" smtClean="0"/>
              <a:t>функціо</a:t>
            </a:r>
            <a:r>
              <a:rPr lang="en-US" sz="2000" dirty="0" smtClean="0"/>
              <a:t>-</a:t>
            </a:r>
            <a:r>
              <a:rPr lang="uk-UA" sz="2000" dirty="0" smtClean="0"/>
              <a:t>нальний </a:t>
            </a:r>
            <a:r>
              <a:rPr lang="uk-UA" sz="2000" dirty="0"/>
              <a:t>підхід до визначення політичної </a:t>
            </a:r>
            <a:r>
              <a:rPr lang="uk-UA" sz="2000" dirty="0" smtClean="0"/>
              <a:t>еліти. </a:t>
            </a:r>
            <a:br>
              <a:rPr lang="uk-UA" sz="2000" dirty="0" smtClean="0"/>
            </a:br>
            <a:r>
              <a:rPr lang="uk-UA" sz="2000" dirty="0" smtClean="0"/>
              <a:t>Хоч ця група й мала би володіти певним набором бажаних якостей, зараховуємо </a:t>
            </a:r>
            <a:r>
              <a:rPr lang="uk-UA" sz="2000" dirty="0"/>
              <a:t>до неї </a:t>
            </a:r>
            <a:r>
              <a:rPr lang="uk-UA" sz="2000" dirty="0" smtClean="0"/>
              <a:t> усіх, хто здатний здобувати і здійснювати владу.</a:t>
            </a:r>
            <a:endParaRPr lang="uk-UA" sz="2000" dirty="0"/>
          </a:p>
          <a:p>
            <a:endParaRPr lang="uk-UA" sz="2000" dirty="0"/>
          </a:p>
          <a:p>
            <a:endParaRPr lang="uk-UA" sz="2400" dirty="0"/>
          </a:p>
        </p:txBody>
      </p:sp>
    </p:spTree>
    <p:extLst>
      <p:ext uri="{BB962C8B-B14F-4D97-AF65-F5344CB8AC3E}">
        <p14:creationId xmlns:p14="http://schemas.microsoft.com/office/powerpoint/2010/main" val="1094855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45201" y="116632"/>
            <a:ext cx="5867159" cy="792088"/>
          </a:xfrm>
        </p:spPr>
        <p:txBody>
          <a:bodyPr/>
          <a:lstStyle/>
          <a:p>
            <a:pPr algn="ctr"/>
            <a:r>
              <a:rPr lang="uk-UA" sz="3200" b="1" dirty="0" smtClean="0"/>
              <a:t>Поняття політичної еліти</a:t>
            </a:r>
            <a:endParaRPr lang="uk-UA" sz="3200" b="1" dirty="0"/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1331640" y="764704"/>
            <a:ext cx="7416823" cy="5904656"/>
          </a:xfrm>
        </p:spPr>
        <p:txBody>
          <a:bodyPr/>
          <a:lstStyle/>
          <a:p>
            <a:r>
              <a:rPr lang="uk-UA" sz="2000" dirty="0">
                <a:latin typeface="Arial" panose="020B0604020202020204" pitchFamily="34" charset="0"/>
                <a:cs typeface="Arial" panose="020B0604020202020204" pitchFamily="34" charset="0"/>
              </a:rPr>
              <a:t>Термін "еліта" походить від латин­сько­го </a:t>
            </a:r>
            <a:r>
              <a:rPr lang="uk-UA" sz="2000" i="1" dirty="0" err="1">
                <a:latin typeface="Arial" panose="020B0604020202020204" pitchFamily="34" charset="0"/>
                <a:cs typeface="Arial" panose="020B0604020202020204" pitchFamily="34" charset="0"/>
              </a:rPr>
              <a:t>eligere</a:t>
            </a:r>
            <a:r>
              <a:rPr lang="uk-UA" sz="2000" dirty="0">
                <a:latin typeface="Arial" panose="020B0604020202020204" pitchFamily="34" charset="0"/>
                <a:cs typeface="Arial" panose="020B0604020202020204" pitchFamily="34" charset="0"/>
              </a:rPr>
              <a:t> і фран­цузького </a:t>
            </a:r>
            <a:r>
              <a:rPr lang="uk-UA" sz="2000" i="1" dirty="0" err="1">
                <a:latin typeface="Arial" panose="020B0604020202020204" pitchFamily="34" charset="0"/>
                <a:cs typeface="Arial" panose="020B0604020202020204" pitchFamily="34" charset="0"/>
              </a:rPr>
              <a:t>elite</a:t>
            </a:r>
            <a:r>
              <a:rPr lang="uk-UA" sz="2000" dirty="0">
                <a:latin typeface="Arial" panose="020B0604020202020204" pitchFamily="34" charset="0"/>
                <a:cs typeface="Arial" panose="020B0604020202020204" pitchFamily="34" charset="0"/>
              </a:rPr>
              <a:t>, що означає "кращий, вибраний, добірний". </a:t>
            </a:r>
            <a:r>
              <a:rPr lang="uk-UA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Починаючи </a:t>
            </a:r>
            <a:r>
              <a:rPr lang="uk-UA" sz="2000" dirty="0">
                <a:latin typeface="Arial" panose="020B0604020202020204" pitchFamily="34" charset="0"/>
                <a:cs typeface="Arial" panose="020B0604020202020204" pitchFamily="34" charset="0"/>
              </a:rPr>
              <a:t>з XVII сто­літ­тя елітою називали </a:t>
            </a:r>
            <a:r>
              <a:rPr lang="uk-UA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"</a:t>
            </a:r>
            <a:r>
              <a:rPr lang="uk-UA" sz="2000" dirty="0">
                <a:latin typeface="Arial" panose="020B0604020202020204" pitchFamily="34" charset="0"/>
                <a:cs typeface="Arial" panose="020B0604020202020204" pitchFamily="34" charset="0"/>
              </a:rPr>
              <a:t>вибраних лю­дей" серед вищої знаті, військовослужбовців. В XIX столітті так стали називати </a:t>
            </a:r>
            <a:r>
              <a:rPr lang="uk-UA" sz="20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вищі групи в системі суспільної ієрар­хії</a:t>
            </a:r>
            <a:r>
              <a:rPr lang="uk-UA" sz="20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en-US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uk-UA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Отже</a:t>
            </a:r>
            <a:r>
              <a:rPr lang="uk-UA" sz="2000" dirty="0">
                <a:latin typeface="Arial" panose="020B0604020202020204" pitchFamily="34" charset="0"/>
                <a:cs typeface="Arial" panose="020B0604020202020204" pitchFamily="34" charset="0"/>
              </a:rPr>
              <a:t>, еліти 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uk-UA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це групи</a:t>
            </a:r>
            <a:r>
              <a:rPr lang="uk-UA" sz="2000" dirty="0">
                <a:latin typeface="Arial" panose="020B0604020202020204" pitchFamily="34" charset="0"/>
                <a:cs typeface="Arial" panose="020B0604020202020204" pitchFamily="34" charset="0"/>
              </a:rPr>
              <a:t>, що займають найвищі позиції у суспільстві або у його окремих сферах, складаючи їх “верхівку</a:t>
            </a:r>
            <a:r>
              <a:rPr lang="uk-UA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”. У цьому випадку ми застосовуємо не ціннісний підхід, визначаючи, хто кращий, а функціональний – хто стоїть вище й виконує функцію керівництва суспільством.</a:t>
            </a:r>
          </a:p>
          <a:p>
            <a:r>
              <a:rPr lang="uk-UA" sz="20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Політична еліта </a:t>
            </a:r>
            <a:r>
              <a:rPr lang="uk-UA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– це суспільна </a:t>
            </a:r>
            <a:r>
              <a:rPr lang="uk-UA" sz="2000" dirty="0">
                <a:latin typeface="Arial" panose="020B0604020202020204" pitchFamily="34" charset="0"/>
                <a:cs typeface="Arial" panose="020B0604020202020204" pitchFamily="34" charset="0"/>
              </a:rPr>
              <a:t>верства, що здійснює </a:t>
            </a:r>
            <a:r>
              <a:rPr lang="uk-UA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владу або змагається за неї, </a:t>
            </a:r>
            <a:r>
              <a:rPr lang="uk-UA" sz="2000" dirty="0">
                <a:latin typeface="Arial" panose="020B0604020202020204" pitchFamily="34" charset="0"/>
                <a:cs typeface="Arial" panose="020B0604020202020204" pitchFamily="34" charset="0"/>
              </a:rPr>
              <a:t>забезпечує збереження та відтворення політичної </a:t>
            </a:r>
            <a:r>
              <a:rPr lang="uk-UA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системи і політичних цінностей, приймає рішення з </a:t>
            </a:r>
            <a:r>
              <a:rPr lang="uk-UA" sz="2000" dirty="0">
                <a:latin typeface="Arial" panose="020B0604020202020204" pitchFamily="34" charset="0"/>
                <a:cs typeface="Arial" panose="020B0604020202020204" pitchFamily="34" charset="0"/>
              </a:rPr>
              <a:t>метою задоволення потреб та інтересів </a:t>
            </a:r>
            <a:r>
              <a:rPr lang="uk-UA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соціальних </a:t>
            </a:r>
            <a:r>
              <a:rPr lang="uk-UA" sz="2000" dirty="0">
                <a:latin typeface="Arial" panose="020B0604020202020204" pitchFamily="34" charset="0"/>
                <a:cs typeface="Arial" panose="020B0604020202020204" pitchFamily="34" charset="0"/>
              </a:rPr>
              <a:t>груп </a:t>
            </a:r>
            <a:r>
              <a:rPr lang="uk-UA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та </a:t>
            </a:r>
            <a:r>
              <a:rPr lang="uk-UA" sz="2000" dirty="0">
                <a:latin typeface="Arial" panose="020B0604020202020204" pitchFamily="34" charset="0"/>
                <a:cs typeface="Arial" panose="020B0604020202020204" pitchFamily="34" charset="0"/>
              </a:rPr>
              <a:t>всього </a:t>
            </a:r>
            <a:r>
              <a:rPr lang="uk-UA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суспільства і користується перевагами </a:t>
            </a:r>
            <a:r>
              <a:rPr lang="uk-UA" sz="2000" dirty="0">
                <a:latin typeface="Arial" panose="020B0604020202020204" pitchFamily="34" charset="0"/>
                <a:cs typeface="Arial" panose="020B0604020202020204" pitchFamily="34" charset="0"/>
              </a:rPr>
              <a:t>свого суспільного </a:t>
            </a:r>
            <a:r>
              <a:rPr lang="uk-UA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становища.</a:t>
            </a:r>
          </a:p>
          <a:p>
            <a:endParaRPr lang="uk-UA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3938895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45201" y="260648"/>
            <a:ext cx="6589199" cy="716658"/>
          </a:xfrm>
        </p:spPr>
        <p:txBody>
          <a:bodyPr/>
          <a:lstStyle/>
          <a:p>
            <a:r>
              <a:rPr lang="uk-UA" sz="3200" b="1" dirty="0" smtClean="0"/>
              <a:t>Структура політичної еліти</a:t>
            </a:r>
            <a:endParaRPr lang="uk-UA" sz="3200" b="1" dirty="0"/>
          </a:p>
        </p:txBody>
      </p:sp>
      <p:pic>
        <p:nvPicPr>
          <p:cNvPr id="4" name="Місце для вмісту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7214" y="908050"/>
            <a:ext cx="4826197" cy="5689600"/>
          </a:xfrm>
        </p:spPr>
      </p:pic>
    </p:spTree>
    <p:extLst>
      <p:ext uri="{BB962C8B-B14F-4D97-AF65-F5344CB8AC3E}">
        <p14:creationId xmlns:p14="http://schemas.microsoft.com/office/powerpoint/2010/main" val="3118188822"/>
      </p:ext>
    </p:extLst>
  </p:cSld>
  <p:clrMapOvr>
    <a:masterClrMapping/>
  </p:clrMapOvr>
</p:sld>
</file>

<file path=ppt/theme/theme1.xml><?xml version="1.0" encoding="utf-8"?>
<a:theme xmlns:a="http://schemas.openxmlformats.org/drawingml/2006/main" name="Віхоть">
  <a:themeElements>
    <a:clrScheme name="Віхоть">
      <a:dk1>
        <a:sysClr val="windowText" lastClr="000000"/>
      </a:dk1>
      <a:lt1>
        <a:sysClr val="window" lastClr="FFFFFF"/>
      </a:lt1>
      <a:dk2>
        <a:srgbClr val="647252"/>
      </a:dk2>
      <a:lt2>
        <a:srgbClr val="EAE8CF"/>
      </a:lt2>
      <a:accent1>
        <a:srgbClr val="E78712"/>
      </a:accent1>
      <a:accent2>
        <a:srgbClr val="B73C26"/>
      </a:accent2>
      <a:accent3>
        <a:srgbClr val="865331"/>
      </a:accent3>
      <a:accent4>
        <a:srgbClr val="B38648"/>
      </a:accent4>
      <a:accent5>
        <a:srgbClr val="BBB473"/>
      </a:accent5>
      <a:accent6>
        <a:srgbClr val="849276"/>
      </a:accent6>
      <a:hlink>
        <a:srgbClr val="FDAB2A"/>
      </a:hlink>
      <a:folHlink>
        <a:srgbClr val="CCB182"/>
      </a:folHlink>
    </a:clrScheme>
    <a:fontScheme name="Віхоть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Строкатий край">
      <a:fillStyleLst>
        <a:solidFill>
          <a:schemeClr val="phClr"/>
        </a:solidFill>
        <a:solidFill>
          <a:schemeClr val="phClr">
            <a:tint val="5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5397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17779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54F6613E-5ED7-40ED-90A8-F639BE712C0E}"/>
    </a:ext>
  </a:extLst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іс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4148</TotalTime>
  <Words>3518</Words>
  <Application>Microsoft Office PowerPoint</Application>
  <PresentationFormat>Екран (4:3)</PresentationFormat>
  <Paragraphs>265</Paragraphs>
  <Slides>50</Slides>
  <Notes>9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50</vt:i4>
      </vt:variant>
    </vt:vector>
  </HeadingPairs>
  <TitlesOfParts>
    <vt:vector size="57" baseType="lpstr">
      <vt:lpstr>Arial</vt:lpstr>
      <vt:lpstr>Arial Narrow</vt:lpstr>
      <vt:lpstr>Calibri</vt:lpstr>
      <vt:lpstr>Century Gothic</vt:lpstr>
      <vt:lpstr>Times New Roman</vt:lpstr>
      <vt:lpstr>Wingdings 3</vt:lpstr>
      <vt:lpstr>Віхоть</vt:lpstr>
      <vt:lpstr>Тема 9. Політичні еліти та політичне лідерство</vt:lpstr>
      <vt:lpstr>Питання лекції 9: Політичні еліти та політичне лідерство</vt:lpstr>
      <vt:lpstr>Ключові поняття т.9. </vt:lpstr>
      <vt:lpstr>Література до т. 9</vt:lpstr>
      <vt:lpstr>Література до т. 9</vt:lpstr>
      <vt:lpstr>Література до т. 9</vt:lpstr>
      <vt:lpstr>Політична влада і політична еліта</vt:lpstr>
      <vt:lpstr>Поняття політичної еліти</vt:lpstr>
      <vt:lpstr>Структура політичної еліти</vt:lpstr>
      <vt:lpstr>Опозиція та контр-еліта: відмінність понять</vt:lpstr>
      <vt:lpstr>Вузьке і широке розуміння політичної еліти  </vt:lpstr>
      <vt:lpstr>Поняття істеблішменту</vt:lpstr>
      <vt:lpstr>Типологія політичних еліт</vt:lpstr>
      <vt:lpstr>Національна еліта</vt:lpstr>
      <vt:lpstr>Трагічна історія українських еліт у минулому</vt:lpstr>
      <vt:lpstr>Презентація PowerPoint</vt:lpstr>
      <vt:lpstr>Презентація PowerPoint</vt:lpstr>
      <vt:lpstr>Соціальні джерела української політичної еліти після здобуття незалежності</vt:lpstr>
      <vt:lpstr>Розташування основних груп політичної еліти в середині 1990-х років</vt:lpstr>
      <vt:lpstr>Розташування основних груп політичної еліти в 2000-х рр.</vt:lpstr>
      <vt:lpstr>Розташування основних груп політичної еліти в 2020 р.</vt:lpstr>
      <vt:lpstr>Поняття лідерства</vt:lpstr>
      <vt:lpstr>Вплив політичних лідерів</vt:lpstr>
      <vt:lpstr> Хто такий лідер?</vt:lpstr>
      <vt:lpstr>Лідери неформальні та формальні  </vt:lpstr>
      <vt:lpstr>Відмінності керівника від лідера</vt:lpstr>
      <vt:lpstr>Стилі керівництва</vt:lpstr>
      <vt:lpstr>Витоки теорії лідерства</vt:lpstr>
      <vt:lpstr>Макс Вебер «Покликання до політики»</vt:lpstr>
      <vt:lpstr>Сучасна соціологія про риси «великого» лідера</vt:lpstr>
      <vt:lpstr>Відкритий перелік якостей просто неформального лідера</vt:lpstr>
      <vt:lpstr>Риси політичного лідера </vt:lpstr>
      <vt:lpstr>Макс Вебер про справжнє покликання до політики: </vt:lpstr>
      <vt:lpstr>Типології лідерства: проблема критеріїв</vt:lpstr>
      <vt:lpstr>Типологія лідерів сучасних американських політологів  (М. Германн та ін.)</vt:lpstr>
      <vt:lpstr>Типологізація лідерства на основі виділення стадій розвитку лідерства в людській історії (історичний підхід)*</vt:lpstr>
      <vt:lpstr>Типологізація лідерства.  Історичний підхід, продовження</vt:lpstr>
      <vt:lpstr>Типологізація лідерства.  Історичний підхід, продовження</vt:lpstr>
      <vt:lpstr>Консервативне, реформаторське та революційне лідерство</vt:lpstr>
      <vt:lpstr>Функціонування інституту лідерства за різних політичних режимів</vt:lpstr>
      <vt:lpstr>Системи рекрутування лідерів</vt:lpstr>
      <vt:lpstr>(Не)довіра до лідерів в Україні</vt:lpstr>
      <vt:lpstr>Падіння довіри до Президентів (публічних лідерів найвищого рангу) </vt:lpstr>
      <vt:lpstr>Довіра до політичних і державних інституцій в Україні</vt:lpstr>
      <vt:lpstr>Динаміка ставлень до діяльності президента Зеленського  і Верховної Ради 9 скликання</vt:lpstr>
      <vt:lpstr>Лідери довіри серед суспільних інституцій, жовтень, 2019</vt:lpstr>
      <vt:lpstr>Ставлення до президента Зеленського у квітні 2020 р.</vt:lpstr>
      <vt:lpstr>Довіра і політичний капітал</vt:lpstr>
      <vt:lpstr>Джерела політичного капіталу</vt:lpstr>
      <vt:lpstr>Питання для роздумів і дискусії: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Міжрегіональні поділи в Україні і принципи публічного врядування</dc:title>
  <dc:creator>User</dc:creator>
  <cp:lastModifiedBy>Antonina Kolodii</cp:lastModifiedBy>
  <cp:revision>237</cp:revision>
  <dcterms:created xsi:type="dcterms:W3CDTF">2014-11-23T07:03:29Z</dcterms:created>
  <dcterms:modified xsi:type="dcterms:W3CDTF">2020-04-15T09:08:12Z</dcterms:modified>
</cp:coreProperties>
</file>