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notesMasterIdLst>
    <p:notesMasterId r:id="rId58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54" r:id="rId9"/>
    <p:sldId id="330" r:id="rId10"/>
    <p:sldId id="292" r:id="rId11"/>
    <p:sldId id="361" r:id="rId12"/>
    <p:sldId id="362" r:id="rId13"/>
    <p:sldId id="363" r:id="rId14"/>
    <p:sldId id="364" r:id="rId15"/>
    <p:sldId id="331" r:id="rId16"/>
    <p:sldId id="333" r:id="rId17"/>
    <p:sldId id="356" r:id="rId18"/>
    <p:sldId id="357" r:id="rId19"/>
    <p:sldId id="353" r:id="rId20"/>
    <p:sldId id="365" r:id="rId21"/>
    <p:sldId id="310" r:id="rId22"/>
    <p:sldId id="366" r:id="rId23"/>
    <p:sldId id="371" r:id="rId24"/>
    <p:sldId id="327" r:id="rId25"/>
    <p:sldId id="334" r:id="rId26"/>
    <p:sldId id="335" r:id="rId27"/>
    <p:sldId id="367" r:id="rId28"/>
    <p:sldId id="301" r:id="rId29"/>
    <p:sldId id="337" r:id="rId30"/>
    <p:sldId id="368" r:id="rId31"/>
    <p:sldId id="370" r:id="rId32"/>
    <p:sldId id="288" r:id="rId33"/>
    <p:sldId id="343" r:id="rId34"/>
    <p:sldId id="344" r:id="rId35"/>
    <p:sldId id="311" r:id="rId36"/>
    <p:sldId id="318" r:id="rId37"/>
    <p:sldId id="342" r:id="rId38"/>
    <p:sldId id="317" r:id="rId39"/>
    <p:sldId id="341" r:id="rId40"/>
    <p:sldId id="316" r:id="rId41"/>
    <p:sldId id="340" r:id="rId42"/>
    <p:sldId id="345" r:id="rId43"/>
    <p:sldId id="319" r:id="rId44"/>
    <p:sldId id="348" r:id="rId45"/>
    <p:sldId id="350" r:id="rId46"/>
    <p:sldId id="349" r:id="rId47"/>
    <p:sldId id="347" r:id="rId48"/>
    <p:sldId id="312" r:id="rId49"/>
    <p:sldId id="346" r:id="rId50"/>
    <p:sldId id="351" r:id="rId51"/>
    <p:sldId id="320" r:id="rId52"/>
    <p:sldId id="358" r:id="rId53"/>
    <p:sldId id="339" r:id="rId54"/>
    <p:sldId id="293" r:id="rId55"/>
    <p:sldId id="295" r:id="rId56"/>
    <p:sldId id="29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C972DF7F-EB01-436C-9114-82C18180ACF3}">
          <p14:sldIdLst>
            <p14:sldId id="256"/>
            <p14:sldId id="304"/>
            <p14:sldId id="305"/>
            <p14:sldId id="306"/>
            <p14:sldId id="307"/>
            <p14:sldId id="308"/>
            <p14:sldId id="309"/>
            <p14:sldId id="354"/>
            <p14:sldId id="330"/>
            <p14:sldId id="292"/>
            <p14:sldId id="361"/>
            <p14:sldId id="362"/>
            <p14:sldId id="363"/>
            <p14:sldId id="364"/>
            <p14:sldId id="331"/>
            <p14:sldId id="333"/>
            <p14:sldId id="356"/>
            <p14:sldId id="357"/>
            <p14:sldId id="353"/>
            <p14:sldId id="365"/>
            <p14:sldId id="310"/>
            <p14:sldId id="366"/>
            <p14:sldId id="371"/>
            <p14:sldId id="327"/>
            <p14:sldId id="334"/>
            <p14:sldId id="335"/>
            <p14:sldId id="367"/>
            <p14:sldId id="301"/>
            <p14:sldId id="337"/>
            <p14:sldId id="368"/>
            <p14:sldId id="370"/>
            <p14:sldId id="288"/>
            <p14:sldId id="343"/>
            <p14:sldId id="344"/>
            <p14:sldId id="311"/>
            <p14:sldId id="318"/>
            <p14:sldId id="342"/>
            <p14:sldId id="317"/>
            <p14:sldId id="341"/>
            <p14:sldId id="316"/>
            <p14:sldId id="340"/>
            <p14:sldId id="345"/>
            <p14:sldId id="319"/>
            <p14:sldId id="348"/>
            <p14:sldId id="350"/>
            <p14:sldId id="349"/>
            <p14:sldId id="347"/>
            <p14:sldId id="312"/>
            <p14:sldId id="346"/>
            <p14:sldId id="351"/>
            <p14:sldId id="320"/>
            <p14:sldId id="358"/>
            <p14:sldId id="339"/>
            <p14:sldId id="293"/>
            <p14:sldId id="295"/>
            <p14:sldId id="294"/>
          </p14:sldIdLst>
        </p14:section>
        <p14:section name="Розділ без заголовка" id="{A0B19916-E0C6-4468-9CC3-CE0A9C9198B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F09E6-70DA-4EA6-B50B-BEE5704D8A09}" type="datetimeFigureOut">
              <a:rPr lang="uk-UA" smtClean="0"/>
              <a:t>02.05.2020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2CD32-FD41-4E0B-B7C4-59E42E9B192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391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 Shank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POLITICS, POLICIES, AND PRIORITIES. Sixth edition. — Madison (Wisc.) etc. : Brown and Benchmark, 1993. </a:t>
            </a:r>
            <a:r>
              <a:rPr lang="uk-UA" dirty="0"/>
              <a:t>с. 142.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CD32-FD41-4E0B-B7C4-59E42E9B192B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609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*</a:t>
            </a:r>
            <a:r>
              <a:rPr lang="uk-UA" baseline="0" dirty="0" smtClean="0"/>
              <a:t> </a:t>
            </a:r>
            <a:r>
              <a:rPr lang="uk-UA" dirty="0" smtClean="0"/>
              <a:t>Від французького </a:t>
            </a:r>
            <a:r>
              <a:rPr lang="fr-FR" dirty="0" smtClean="0"/>
              <a:t>égalité</a:t>
            </a:r>
            <a:r>
              <a:rPr lang="uk-UA" dirty="0" smtClean="0"/>
              <a:t> - рівність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CD32-FD41-4E0B-B7C4-59E42E9B192B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882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dirty="0" smtClean="0"/>
              <a:t>*</a:t>
            </a:r>
            <a:r>
              <a:rPr lang="uk-UA" altLang="uk-UA" baseline="0" dirty="0" smtClean="0"/>
              <a:t> </a:t>
            </a:r>
            <a:r>
              <a:rPr lang="uk-UA" altLang="uk-UA" dirty="0" smtClean="0"/>
              <a:t>Див. </a:t>
            </a:r>
            <a:r>
              <a:rPr lang="en-US" altLang="uk-UA" dirty="0" smtClean="0"/>
              <a:t>Shank</a:t>
            </a:r>
            <a:r>
              <a:rPr lang="uk-UA" altLang="uk-UA" dirty="0" smtClean="0"/>
              <a:t>, </a:t>
            </a:r>
            <a:r>
              <a:rPr lang="en-US" altLang="uk-UA" dirty="0" smtClean="0"/>
              <a:t>Alan</a:t>
            </a:r>
            <a:r>
              <a:rPr lang="uk-UA" altLang="uk-UA" dirty="0" smtClean="0"/>
              <a:t>. </a:t>
            </a:r>
            <a:r>
              <a:rPr lang="en-US" altLang="uk-UA" dirty="0" smtClean="0"/>
              <a:t>American Politics, Policies, </a:t>
            </a:r>
            <a:r>
              <a:rPr lang="uk-UA" altLang="uk-UA" dirty="0" smtClean="0"/>
              <a:t>а</a:t>
            </a:r>
            <a:r>
              <a:rPr lang="en-US" altLang="uk-UA" dirty="0" err="1" smtClean="0"/>
              <a:t>nd</a:t>
            </a:r>
            <a:r>
              <a:rPr lang="en-US" altLang="uk-UA" dirty="0" smtClean="0"/>
              <a:t> Priorities. Sixth edition. — Madison (Wisc.) etc. : Brown and Benchmark, 1993</a:t>
            </a:r>
            <a:r>
              <a:rPr lang="uk-UA" altLang="uk-UA" dirty="0" smtClean="0"/>
              <a:t>. – </a:t>
            </a:r>
            <a:r>
              <a:rPr lang="en-US" altLang="uk-UA" dirty="0" smtClean="0"/>
              <a:t>P</a:t>
            </a:r>
            <a:r>
              <a:rPr lang="uk-UA" altLang="uk-UA" dirty="0" smtClean="0"/>
              <a:t>. 142</a:t>
            </a:r>
            <a:r>
              <a:rPr lang="en-US" altLang="uk-UA" dirty="0" smtClean="0"/>
              <a:t>.</a:t>
            </a:r>
            <a:endParaRPr lang="uk-UA" alt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CD32-FD41-4E0B-B7C4-59E42E9B192B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878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CD32-FD41-4E0B-B7C4-59E42E9B192B}" type="slidenum">
              <a:rPr lang="uk-UA" smtClean="0"/>
              <a:t>36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612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 smtClean="0"/>
              <a:t>*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 Shank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POLITICS, POLICIES, AND PRIORITIES. Sixth edition. — Madison (Wisc.) etc. : Brown and Benchmark, 1993. 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</a:t>
            </a:r>
            <a:r>
              <a:rPr lang="uk-UA" b="1" dirty="0" smtClean="0"/>
              <a:t>. 142.</a:t>
            </a:r>
            <a:endParaRPr lang="uk-UA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CD32-FD41-4E0B-B7C4-59E42E9B192B}" type="slidenum">
              <a:rPr lang="uk-UA" smtClean="0"/>
              <a:t>37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858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 Shank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POLITICS, POLICIES, AND PRIORITIES. Sixth edition. — Madison (Wisc.) etc. : Brown and Benchmark, 1993. 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</a:t>
            </a:r>
            <a:r>
              <a:rPr lang="uk-UA" dirty="0" smtClean="0"/>
              <a:t>. 144.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CD32-FD41-4E0B-B7C4-59E42E9B192B}" type="slidenum">
              <a:rPr lang="uk-UA" smtClean="0"/>
              <a:t>43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225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2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4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0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8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11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7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1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9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2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8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2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2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8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8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ay.kyiv.ua/uk/profile/ruslan-rohov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ua/1000/1050/65255/" TargetMode="External"/><Relationship Id="rId2" Type="http://schemas.openxmlformats.org/officeDocument/2006/relationships/hyperlink" Target="http://igordejak.org.ua/test/visnyk/visnyk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tical-studies.com/democracy/oligarch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286" y="1552200"/>
            <a:ext cx="7038031" cy="1174459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Групи інтересів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та їх роль у політиці</a:t>
            </a:r>
            <a:endParaRPr lang="uk-UA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96286" y="154271"/>
            <a:ext cx="7122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-UA" altLang="uk-UA" sz="2000" b="1" dirty="0"/>
              <a:t>ЛНУ ім. Івана Франка, історичний факультет</a:t>
            </a:r>
          </a:p>
          <a:p>
            <a:pPr lvl="0" algn="r"/>
            <a:r>
              <a:rPr lang="uk-UA" altLang="uk-UA" sz="2000" b="1" dirty="0"/>
              <a:t>КУРС ЛЕКЦІЙ З ПОЛІТОЛОГІЇ</a:t>
            </a:r>
            <a:endParaRPr lang="en-US" altLang="uk-UA" sz="2000" b="1" dirty="0"/>
          </a:p>
          <a:p>
            <a:pPr lvl="0" algn="r"/>
            <a:r>
              <a:rPr lang="uk-UA" altLang="uk-UA" sz="2000" b="1" dirty="0">
                <a:solidFill>
                  <a:prstClr val="black"/>
                </a:solidFill>
              </a:rPr>
              <a:t>Проф. А.Ф. Колодій </a:t>
            </a:r>
          </a:p>
          <a:p>
            <a:pPr lvl="0" algn="r"/>
            <a:r>
              <a:rPr lang="uk-UA" altLang="uk-UA" sz="2000" b="1" dirty="0">
                <a:solidFill>
                  <a:prstClr val="black"/>
                </a:solidFill>
              </a:rPr>
              <a:t>2019-20 н.</a:t>
            </a:r>
            <a:r>
              <a:rPr lang="en-US" altLang="uk-UA" sz="2000" b="1" dirty="0">
                <a:solidFill>
                  <a:prstClr val="black"/>
                </a:solidFill>
              </a:rPr>
              <a:t> </a:t>
            </a:r>
            <a:r>
              <a:rPr lang="uk-UA" altLang="uk-UA" sz="2000" b="1" dirty="0">
                <a:solidFill>
                  <a:prstClr val="black"/>
                </a:solidFill>
              </a:rPr>
              <a:t>р.</a:t>
            </a:r>
            <a:endParaRPr lang="uk-UA" altLang="uk-UA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662" y="2726659"/>
            <a:ext cx="3806511" cy="37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56" y="123038"/>
            <a:ext cx="6347713" cy="102625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Політичний плюралізм і групи інтересів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310392" y="1048624"/>
            <a:ext cx="7373924" cy="5436066"/>
          </a:xfrm>
        </p:spPr>
        <p:txBody>
          <a:bodyPr>
            <a:noAutofit/>
          </a:bodyPr>
          <a:lstStyle/>
          <a:p>
            <a:r>
              <a:rPr lang="uk-UA" sz="2400" dirty="0" smtClean="0">
                <a:cs typeface="Arial" panose="020B0604020202020204" pitchFamily="34" charset="0"/>
              </a:rPr>
              <a:t>Є два види політичних суб’єктів, які уособлюють політичний </a:t>
            </a:r>
            <a:r>
              <a:rPr lang="uk-UA" sz="2400" dirty="0" smtClean="0">
                <a:cs typeface="Arial" panose="020B0604020202020204" pitchFamily="34" charset="0"/>
              </a:rPr>
              <a:t>плюралізм. Це:</a:t>
            </a:r>
            <a:br>
              <a:rPr lang="uk-UA" sz="2400" dirty="0" smtClean="0">
                <a:cs typeface="Arial" panose="020B0604020202020204" pitchFamily="34" charset="0"/>
              </a:rPr>
            </a:br>
            <a:r>
              <a:rPr lang="uk-UA" sz="2400" dirty="0" smtClean="0">
                <a:cs typeface="Arial" panose="020B0604020202020204" pitchFamily="34" charset="0"/>
              </a:rPr>
              <a:t>1</a:t>
            </a:r>
            <a:r>
              <a:rPr lang="uk-UA" sz="2400" dirty="0" smtClean="0">
                <a:cs typeface="Arial" panose="020B0604020202020204" pitchFamily="34" charset="0"/>
              </a:rPr>
              <a:t>) політичні партії з різними ідеологіями та програмами, які борються за владу; </a:t>
            </a:r>
            <a:r>
              <a:rPr lang="uk-UA" sz="2400" dirty="0" smtClean="0">
                <a:cs typeface="Arial" panose="020B0604020202020204" pitchFamily="34" charset="0"/>
              </a:rPr>
              <a:t/>
            </a:r>
            <a:br>
              <a:rPr lang="uk-UA" sz="2400" dirty="0" smtClean="0">
                <a:cs typeface="Arial" panose="020B0604020202020204" pitchFamily="34" charset="0"/>
              </a:rPr>
            </a:br>
            <a:r>
              <a:rPr lang="uk-UA" sz="2400" dirty="0" smtClean="0">
                <a:cs typeface="Arial" panose="020B0604020202020204" pitchFamily="34" charset="0"/>
              </a:rPr>
              <a:t>2</a:t>
            </a:r>
            <a:r>
              <a:rPr lang="uk-UA" sz="2400" dirty="0" smtClean="0">
                <a:cs typeface="Arial" panose="020B0604020202020204" pitchFamily="34" charset="0"/>
              </a:rPr>
              <a:t>) спонтанні та організовані суспільні групи, які за владу не борються, але намагаються впливати на неї. Їх ми називаємо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групами інтересів</a:t>
            </a:r>
            <a:r>
              <a:rPr lang="uk-UA" sz="2400" dirty="0" smtClean="0">
                <a:cs typeface="Arial" panose="020B0604020202020204" pitchFamily="34" charset="0"/>
              </a:rPr>
              <a:t>.</a:t>
            </a:r>
          </a:p>
          <a:p>
            <a:r>
              <a:rPr lang="uk-UA" sz="2400" dirty="0" smtClean="0">
                <a:cs typeface="Arial" panose="020B0604020202020204" pitchFamily="34" charset="0"/>
              </a:rPr>
              <a:t>Вони в різний спосіб чинять </a:t>
            </a:r>
            <a:r>
              <a:rPr lang="uk-UA" sz="2400" dirty="0">
                <a:cs typeface="Arial" panose="020B0604020202020204" pitchFamily="34" charset="0"/>
              </a:rPr>
              <a:t>тиск на </a:t>
            </a:r>
            <a:r>
              <a:rPr lang="uk-UA" sz="2400" dirty="0" smtClean="0">
                <a:cs typeface="Arial" panose="020B0604020202020204" pitchFamily="34" charset="0"/>
              </a:rPr>
              <a:t>владу: через партії, спеціально найнятих лобістів, або самостійно, організовуючи інформування, петиції та послання, масові акції підтримки або протесту. Таке </a:t>
            </a:r>
            <a:r>
              <a:rPr lang="uk-UA" sz="2400" dirty="0">
                <a:cs typeface="Arial" panose="020B0604020202020204" pitchFamily="34" charset="0"/>
              </a:rPr>
              <a:t>спорадичне або </a:t>
            </a:r>
            <a:r>
              <a:rPr lang="uk-UA" sz="2400" dirty="0" smtClean="0">
                <a:cs typeface="Arial" panose="020B0604020202020204" pitchFamily="34" charset="0"/>
              </a:rPr>
              <a:t>систематичне </a:t>
            </a:r>
            <a:r>
              <a:rPr lang="uk-UA" sz="2400" dirty="0">
                <a:cs typeface="Arial" panose="020B0604020202020204" pitchFamily="34" charset="0"/>
              </a:rPr>
              <a:t>втручання груп інтересів у політичний процес отримало назву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групової політики</a:t>
            </a:r>
            <a:r>
              <a:rPr lang="uk-UA" sz="2400" dirty="0">
                <a:cs typeface="Arial" panose="020B0604020202020204" pitchFamily="34" charset="0"/>
              </a:rPr>
              <a:t>.  </a:t>
            </a:r>
            <a:endParaRPr lang="uk-UA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1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874" y="223707"/>
            <a:ext cx="6755936" cy="10514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Поняття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інтересу. Інтереси суспільні та приватні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0483" y="1275127"/>
            <a:ext cx="7317997" cy="5427676"/>
          </a:xfrm>
        </p:spPr>
        <p:txBody>
          <a:bodyPr>
            <a:normAutofit/>
          </a:bodyPr>
          <a:lstStyle/>
          <a:p>
            <a:r>
              <a:rPr lang="uk-UA" dirty="0" smtClean="0"/>
              <a:t>Слово </a:t>
            </a:r>
            <a:r>
              <a:rPr lang="uk-UA" dirty="0"/>
              <a:t>інтерес </a:t>
            </a:r>
            <a:r>
              <a:rPr lang="uk-UA" dirty="0" smtClean="0"/>
              <a:t>походить </a:t>
            </a:r>
            <a:r>
              <a:rPr lang="uk-UA" dirty="0"/>
              <a:t>від лат</a:t>
            </a:r>
            <a:r>
              <a:rPr lang="uk-UA" i="1" dirty="0"/>
              <a:t>.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interest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має значення,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є важливим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dirty="0" smtClean="0"/>
              <a:t>Тобто – це щось таке, що є важливим для окремої особи, групи людей чи й усього суспільства, а відтак - вони прагнуть його здобути.</a:t>
            </a:r>
          </a:p>
          <a:p>
            <a:r>
              <a:rPr lang="uk-UA" dirty="0"/>
              <a:t>Інтерес є породженням і соціальним проявом </a:t>
            </a:r>
            <a:r>
              <a:rPr lang="uk-UA" dirty="0" smtClean="0"/>
              <a:t>потреб людей. </a:t>
            </a:r>
            <a:r>
              <a:rPr lang="uk-UA" dirty="0"/>
              <a:t>Він виникає, коли задоволення потреби усвідомлюється як мета, для досягнення якої особа чи група осіб готові здійснити певні дії.  </a:t>
            </a:r>
          </a:p>
          <a:p>
            <a:r>
              <a:rPr lang="uk-UA" dirty="0"/>
              <a:t>За сферами людської діяльності та видом потреб, які вони </a:t>
            </a:r>
            <a:r>
              <a:rPr lang="uk-UA" dirty="0" smtClean="0"/>
              <a:t>відображають, </a:t>
            </a:r>
            <a:r>
              <a:rPr lang="uk-UA" dirty="0"/>
              <a:t>інтереси поділяють </a:t>
            </a:r>
            <a:r>
              <a:rPr lang="uk-UA" dirty="0" smtClean="0"/>
              <a:t>матеріальні й духовні, або детальніше: на </a:t>
            </a:r>
            <a:r>
              <a:rPr lang="uk-UA" dirty="0"/>
              <a:t>економічні, соціальні, культурні, політичні, релігійні та інші</a:t>
            </a:r>
            <a:r>
              <a:rPr lang="uk-UA" dirty="0" smtClean="0"/>
              <a:t>. </a:t>
            </a:r>
            <a:endParaRPr lang="uk-UA" dirty="0"/>
          </a:p>
          <a:p>
            <a:r>
              <a:rPr lang="uk-UA" dirty="0" smtClean="0"/>
              <a:t>Для політики й управління важливим є поділ інтересів на приватні та суспільні.</a:t>
            </a:r>
            <a:r>
              <a:rPr lang="uk-UA" dirty="0"/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Приватний інтерес </a:t>
            </a:r>
            <a:r>
              <a:rPr lang="uk-UA" dirty="0"/>
              <a:t>дає вигоду, виграш, зиск певній особі та її сім’ї і може не тільки не співпадати з суспільним інтересом, а й суперечити йому.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Суспільний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інтерес</a:t>
            </a:r>
            <a:r>
              <a:rPr lang="uk-UA" dirty="0" smtClean="0"/>
              <a:t>, </a:t>
            </a:r>
            <a:r>
              <a:rPr lang="uk-UA" dirty="0"/>
              <a:t>навпаки, приносить користь усьому суспільству або значній кількості людей.  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50377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80" y="206929"/>
            <a:ext cx="8028264" cy="59841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Визначення суспільного інтересу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0818" y="713064"/>
            <a:ext cx="7628389" cy="5696124"/>
          </a:xfrm>
        </p:spPr>
        <p:txBody>
          <a:bodyPr>
            <a:noAutofit/>
          </a:bodyPr>
          <a:lstStyle/>
          <a:p>
            <a:r>
              <a:rPr lang="uk-UA" sz="2400" dirty="0" smtClean="0"/>
              <a:t>Отже, суспільний </a:t>
            </a:r>
            <a:r>
              <a:rPr lang="uk-UA" sz="2400" dirty="0"/>
              <a:t>(громадський, публічний) </a:t>
            </a:r>
            <a:r>
              <a:rPr lang="uk-UA" sz="2400" dirty="0" smtClean="0"/>
              <a:t>інтерес </a:t>
            </a:r>
            <a:r>
              <a:rPr lang="uk-UA" sz="2400" b="1" dirty="0" smtClean="0"/>
              <a:t>- </a:t>
            </a:r>
            <a:r>
              <a:rPr lang="uk-UA" sz="2200" dirty="0" smtClean="0"/>
              <a:t>(англ</a:t>
            </a:r>
            <a:r>
              <a:rPr lang="uk-UA" sz="2200" dirty="0"/>
              <a:t>. – public interest) – </a:t>
            </a:r>
            <a:r>
              <a:rPr lang="uk-UA" sz="2200" dirty="0" smtClean="0"/>
              <a:t>це інтерес </a:t>
            </a:r>
            <a:r>
              <a:rPr lang="uk-UA" sz="2200" dirty="0"/>
              <a:t>усього </a:t>
            </a:r>
            <a:r>
              <a:rPr lang="uk-UA" sz="2200" dirty="0" smtClean="0"/>
              <a:t>суспільства, </a:t>
            </a:r>
            <a:r>
              <a:rPr lang="uk-UA" sz="2200" dirty="0"/>
              <a:t>групи людей чи окремої особи, спрямований на забезпечення добробуту, стабільності, безпеки та сталого розвитку </a:t>
            </a:r>
            <a:r>
              <a:rPr lang="uk-UA" sz="2200" dirty="0" smtClean="0"/>
              <a:t>країни. </a:t>
            </a:r>
            <a:endParaRPr lang="uk-UA" sz="2200" dirty="0" smtClean="0"/>
          </a:p>
          <a:p>
            <a:r>
              <a:rPr lang="uk-UA" sz="2200" dirty="0" smtClean="0"/>
              <a:t>Суспільний інтерес є мотиваційною </a:t>
            </a:r>
            <a:r>
              <a:rPr lang="uk-UA" sz="2200" dirty="0"/>
              <a:t>основою </a:t>
            </a:r>
            <a:r>
              <a:rPr lang="uk-UA" sz="2200" dirty="0" smtClean="0"/>
              <a:t>участі людей у політиці, спонукою </a:t>
            </a:r>
            <a:r>
              <a:rPr lang="uk-UA" sz="2200" dirty="0"/>
              <a:t>до прояву </a:t>
            </a:r>
            <a:r>
              <a:rPr lang="uk-UA" sz="2200" dirty="0" smtClean="0"/>
              <a:t>громадянської активності. </a:t>
            </a:r>
          </a:p>
          <a:p>
            <a:r>
              <a:rPr lang="uk-UA" sz="2200" dirty="0" smtClean="0"/>
              <a:t>Водночас, він є критерієм </a:t>
            </a:r>
            <a:r>
              <a:rPr lang="uk-UA" sz="2200" dirty="0"/>
              <a:t>оцінювання діяльності політиків та управлінців з позицій </a:t>
            </a:r>
            <a:r>
              <a:rPr lang="uk-UA" sz="2200" dirty="0" smtClean="0"/>
              <a:t>інтересів </a:t>
            </a:r>
            <a:r>
              <a:rPr lang="uk-UA" sz="2200" dirty="0"/>
              <a:t>(вигод, переваг, здобутків) усього </a:t>
            </a:r>
            <a:r>
              <a:rPr lang="uk-UA" sz="2200" dirty="0" smtClean="0"/>
              <a:t>суспільства.   </a:t>
            </a:r>
            <a:endParaRPr lang="uk-UA" sz="2200" dirty="0"/>
          </a:p>
          <a:p>
            <a:r>
              <a:rPr lang="uk-UA" sz="2200" dirty="0" smtClean="0"/>
              <a:t>Бажання й уміння враховувати суспільні інтереси є </a:t>
            </a:r>
            <a:r>
              <a:rPr lang="uk-UA" sz="2200" dirty="0"/>
              <a:t>мірилом демократичності діяльності </a:t>
            </a:r>
            <a:r>
              <a:rPr lang="uk-UA" sz="2200" dirty="0" smtClean="0"/>
              <a:t>урядів та підвищує рівень їхньої легітимності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02983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115" y="148206"/>
            <a:ext cx="7390700" cy="96753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Моністичне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тлумачення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загального суспільного інтересу та його наслідки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9115" y="1241570"/>
            <a:ext cx="7281645" cy="5410899"/>
          </a:xfrm>
        </p:spPr>
        <p:txBody>
          <a:bodyPr>
            <a:normAutofit/>
          </a:bodyPr>
          <a:lstStyle/>
          <a:p>
            <a:r>
              <a:rPr lang="uk-UA" dirty="0" smtClean="0"/>
              <a:t>Моністичне (від </a:t>
            </a:r>
            <a:r>
              <a:rPr lang="uk-UA" dirty="0" err="1" smtClean="0"/>
              <a:t>моно</a:t>
            </a:r>
            <a:r>
              <a:rPr lang="uk-UA" dirty="0" smtClean="0"/>
              <a:t>- один) тлумачення загального суспільного інтересу обґрунтовував  французький філософ Жан-Жак Руссо. Він засуджував </a:t>
            </a:r>
            <a:r>
              <a:rPr lang="uk-UA" dirty="0"/>
              <a:t>групові інтереси різноманітних асоціацій, воля </a:t>
            </a:r>
            <a:r>
              <a:rPr lang="uk-UA" dirty="0" smtClean="0"/>
              <a:t>яких, на його думку, </a:t>
            </a:r>
            <a:r>
              <a:rPr lang="uk-UA" dirty="0"/>
              <a:t>є "</a:t>
            </a:r>
            <a:r>
              <a:rPr lang="uk-UA" dirty="0" smtClean="0"/>
              <a:t>приватною </a:t>
            </a:r>
            <a:r>
              <a:rPr lang="uk-UA" dirty="0"/>
              <a:t>стосовно </a:t>
            </a:r>
            <a:r>
              <a:rPr lang="uk-UA" dirty="0" smtClean="0"/>
              <a:t>держави</a:t>
            </a:r>
            <a:r>
              <a:rPr lang="uk-UA" dirty="0"/>
              <a:t>"</a:t>
            </a:r>
            <a:r>
              <a:rPr lang="uk-UA" dirty="0" smtClean="0"/>
              <a:t>. </a:t>
            </a:r>
          </a:p>
          <a:p>
            <a:r>
              <a:rPr lang="uk-UA" dirty="0"/>
              <a:t>Згідно з </a:t>
            </a:r>
            <a:r>
              <a:rPr lang="uk-UA" dirty="0" smtClean="0"/>
              <a:t>ученням Руссо, </a:t>
            </a:r>
            <a:r>
              <a:rPr lang="uk-UA" dirty="0"/>
              <a:t>виявом загальної народної волі є закони, через які реалізується загальний (загальносуспільний) інтерес. Закон - це "публічне і формальне проголошення загальної волі щодо предмету, що представляє загальний інтерес". </a:t>
            </a:r>
          </a:p>
          <a:p>
            <a:r>
              <a:rPr lang="uk-UA" dirty="0" smtClean="0"/>
              <a:t>На </a:t>
            </a:r>
            <a:r>
              <a:rPr lang="uk-UA" dirty="0"/>
              <a:t>думку сучасних філософів</a:t>
            </a:r>
            <a:r>
              <a:rPr lang="uk-UA" dirty="0" smtClean="0"/>
              <a:t>, розуміння загального інтересу як нібито </a:t>
            </a:r>
            <a:r>
              <a:rPr lang="uk-UA" dirty="0"/>
              <a:t>апріорно відомого законодавцям неминуче веде до тоталітаризму. Це стається тому, що </a:t>
            </a:r>
            <a:r>
              <a:rPr lang="uk-UA" dirty="0" smtClean="0"/>
              <a:t>визначення </a:t>
            </a:r>
            <a:r>
              <a:rPr lang="uk-UA" dirty="0"/>
              <a:t>"</a:t>
            </a:r>
            <a:r>
              <a:rPr lang="uk-UA" dirty="0" smtClean="0"/>
              <a:t>правильного" суспільного інтересу </a:t>
            </a:r>
            <a:r>
              <a:rPr lang="uk-UA" dirty="0"/>
              <a:t>бере на себе </a:t>
            </a:r>
            <a:r>
              <a:rPr lang="uk-UA" dirty="0" smtClean="0"/>
              <a:t>держава (чи партія, як було в колишньому СРСР, яка зростається з державою). Утверджуючи своє право на непомильність, вона щораз більше обмежує </a:t>
            </a:r>
            <a:r>
              <a:rPr lang="uk-UA" dirty="0"/>
              <a:t>право громадян мати </a:t>
            </a:r>
            <a:r>
              <a:rPr lang="uk-UA" dirty="0" smtClean="0"/>
              <a:t>і </a:t>
            </a:r>
            <a:r>
              <a:rPr lang="uk-UA" dirty="0"/>
              <a:t>захищати своє розуміння власних інтересів. </a:t>
            </a:r>
          </a:p>
        </p:txBody>
      </p:sp>
    </p:spTree>
    <p:extLst>
      <p:ext uri="{BB962C8B-B14F-4D97-AF65-F5344CB8AC3E}">
        <p14:creationId xmlns:p14="http://schemas.microsoft.com/office/powerpoint/2010/main" val="44364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48" y="98401"/>
            <a:ext cx="7264866" cy="116833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Плюралістичне розуміння суспільного інтересу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223" y="1333851"/>
            <a:ext cx="7969544" cy="5297647"/>
          </a:xfrm>
        </p:spPr>
        <p:txBody>
          <a:bodyPr>
            <a:noAutofit/>
          </a:bodyPr>
          <a:lstStyle/>
          <a:p>
            <a:r>
              <a:rPr lang="uk-UA" sz="2200" dirty="0"/>
              <a:t>У суспільствах, що визнають плюралізм нормою суспільного й політичного життя, загальний суспільний інтерес розглядається як динамічна, певним чином інтегрована сукупність групових суспільних </a:t>
            </a:r>
            <a:r>
              <a:rPr lang="uk-UA" sz="2200" dirty="0" smtClean="0"/>
              <a:t>інтересів;</a:t>
            </a:r>
            <a:endParaRPr lang="uk-UA" sz="2200" dirty="0"/>
          </a:p>
          <a:p>
            <a:r>
              <a:rPr lang="uk-UA" sz="2200" dirty="0" smtClean="0"/>
              <a:t>Згідно з плюралістичною концепцією групової політики загальносуспільний </a:t>
            </a:r>
            <a:r>
              <a:rPr lang="uk-UA" sz="2200" dirty="0" smtClean="0"/>
              <a:t>інтерес утворюється та виявляється на </a:t>
            </a:r>
            <a:r>
              <a:rPr lang="uk-UA" sz="2200" dirty="0"/>
              <a:t>перетині </a:t>
            </a:r>
            <a:r>
              <a:rPr lang="uk-UA" sz="2200" dirty="0" smtClean="0"/>
              <a:t>конкуруючих групових інтересів, а курси </a:t>
            </a:r>
            <a:r>
              <a:rPr lang="uk-UA" sz="2200" dirty="0"/>
              <a:t>публічної політики </a:t>
            </a:r>
            <a:r>
              <a:rPr lang="uk-UA" sz="2200" dirty="0" smtClean="0"/>
              <a:t>центральних урядів </a:t>
            </a:r>
            <a:r>
              <a:rPr lang="uk-UA" sz="2200" dirty="0"/>
              <a:t>чи місцевої влади </a:t>
            </a:r>
            <a:r>
              <a:rPr lang="uk-UA" sz="2200" dirty="0" smtClean="0"/>
              <a:t>мають народжуватись саме з </a:t>
            </a:r>
            <a:r>
              <a:rPr lang="uk-UA" sz="2200" dirty="0" smtClean="0"/>
              <a:t>урахуванням боротьби </a:t>
            </a:r>
            <a:r>
              <a:rPr lang="uk-UA" sz="2200" dirty="0"/>
              <a:t>групових </a:t>
            </a:r>
            <a:r>
              <a:rPr lang="uk-UA" sz="2200" dirty="0" smtClean="0"/>
              <a:t>інтересів</a:t>
            </a:r>
          </a:p>
          <a:p>
            <a:r>
              <a:rPr lang="uk-UA" sz="2200" dirty="0" smtClean="0"/>
              <a:t>Ця точка зору виникла ще на ранніх стадіях зародження й розвитку демократії. Її теоретичне обґрунтування одним з перших зробив американський державний </a:t>
            </a:r>
            <a:r>
              <a:rPr lang="uk-UA" sz="2200" dirty="0"/>
              <a:t>і </a:t>
            </a:r>
            <a:r>
              <a:rPr lang="uk-UA" sz="2200" dirty="0" smtClean="0"/>
              <a:t>політичний </a:t>
            </a:r>
            <a:r>
              <a:rPr lang="uk-UA" sz="2200" dirty="0"/>
              <a:t>діяч </a:t>
            </a:r>
            <a:r>
              <a:rPr lang="uk-UA" sz="2200" dirty="0" smtClean="0"/>
              <a:t>та мислитель Джеймс Медісон. 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81234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94256" y="329312"/>
            <a:ext cx="6995778" cy="1067688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uk-UA" sz="3000" b="1" dirty="0" smtClean="0">
                <a:solidFill>
                  <a:schemeClr val="accent2">
                    <a:lumMod val="75000"/>
                  </a:schemeClr>
                </a:solidFill>
              </a:rPr>
              <a:t>Джеймс Медісон – теоретик групової плюралістичної політики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6985000" cy="3657600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5183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90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505" y="404813"/>
            <a:ext cx="7177408" cy="10604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Сучасні концепції пояснення групової політики й захисту інтересів</a:t>
            </a:r>
            <a:endParaRPr lang="uk-UA" alt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0060" y="1574320"/>
            <a:ext cx="7977741" cy="493547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елітизм</a:t>
            </a:r>
            <a:r>
              <a:rPr lang="uk-UA" altLang="uk-UA" sz="2400" dirty="0" smtClean="0"/>
              <a:t>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 теорія класів </a:t>
            </a:r>
            <a:r>
              <a:rPr lang="uk-UA" altLang="uk-UA" sz="2400" dirty="0" smtClean="0"/>
              <a:t>– вплив мають тільки окремі, найбільш могутні групи привілейованих верств і панівні класи; </a:t>
            </a:r>
          </a:p>
          <a:p>
            <a:pPr>
              <a:lnSpc>
                <a:spcPct val="90000"/>
              </a:lnSpc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демократичний елітизм</a:t>
            </a: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та корпоратизм </a:t>
            </a:r>
            <a:r>
              <a:rPr lang="uk-UA" altLang="uk-UA" sz="2400" dirty="0" smtClean="0"/>
              <a:t>– вплив здійснює невелика кількість груп, але вони </a:t>
            </a:r>
            <a:r>
              <a:rPr lang="uk-UA" altLang="uk-UA" sz="2400" dirty="0"/>
              <a:t>мають менш-більш </a:t>
            </a:r>
            <a:r>
              <a:rPr lang="uk-UA" altLang="uk-UA" sz="2400" dirty="0" smtClean="0"/>
              <a:t>рівний доступ до цієї діяльності і здатні досягати компромісу;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плюралізм</a:t>
            </a:r>
            <a:r>
              <a:rPr lang="uk-UA" altLang="uk-UA" sz="2400" dirty="0" smtClean="0"/>
              <a:t> – передбачає пропорційний вплив та рівновагу групових інтересів у взаємодії з владою;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гіперплюралізм</a:t>
            </a:r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400" dirty="0" smtClean="0"/>
              <a:t>("тотальне лобіювання") – політичний тиск здійснює занадто велика кількість груп інтересів, нездатних домовлятися і досягати компромісу, що може призвести до ослаблення держави і </a:t>
            </a:r>
            <a:r>
              <a:rPr lang="uk-UA" altLang="uk-UA" sz="2400" dirty="0" smtClean="0"/>
              <a:t>анархізму</a:t>
            </a:r>
          </a:p>
          <a:p>
            <a:pPr eaLnBrk="1" hangingPunct="1">
              <a:lnSpc>
                <a:spcPct val="90000"/>
              </a:lnSpc>
            </a:pPr>
            <a:endParaRPr lang="uk-UA" alt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181771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7" y="251670"/>
            <a:ext cx="7206143" cy="102345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Теорія групових інтересів і групової політики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vs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теорія класової боротьби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1384183"/>
            <a:ext cx="7259274" cy="538573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Сучасна теорія групових інтересів і групової політики загалом є продуктом американської політичної думки. Її виникнення й поширення з кінця 18 ст</a:t>
            </a:r>
            <a:r>
              <a:rPr lang="uk-UA" dirty="0"/>
              <a:t>. </a:t>
            </a:r>
            <a:r>
              <a:rPr lang="uk-UA" dirty="0" smtClean="0"/>
              <a:t>та перетворення на  </a:t>
            </a:r>
            <a:r>
              <a:rPr lang="uk-UA" dirty="0"/>
              <a:t>цілісну </a:t>
            </a:r>
            <a:r>
              <a:rPr lang="uk-UA" dirty="0" smtClean="0"/>
              <a:t>теорію у </a:t>
            </a:r>
            <a:r>
              <a:rPr lang="uk-UA" dirty="0"/>
              <a:t>20 </a:t>
            </a:r>
            <a:r>
              <a:rPr lang="uk-UA" dirty="0" smtClean="0"/>
              <a:t>ст. відображало більш егалітарний* характер американського суспільства та порівняно ранній розвиток демократії в цій країні.</a:t>
            </a:r>
          </a:p>
          <a:p>
            <a:r>
              <a:rPr lang="uk-UA" dirty="0" smtClean="0"/>
              <a:t>У європейських країнах упродовж 19 ст. панувала теорія класової боротьби, яка відображала більш ієрархічну політичну піраміду, поляризовану соціальну структуру, і гостре протистояння між панівними елітами й основною масою населення. Ці факти знайшли свого теоретика в особі Карла Маркса та інших мислителів соціалістичного й комуністичного напрямів. </a:t>
            </a:r>
          </a:p>
          <a:p>
            <a:r>
              <a:rPr lang="uk-UA" dirty="0" smtClean="0"/>
              <a:t>Попри занепад класового підходу із зміною соціальної структури й міжгрупових відносин, не можна відкидати той об’єктивний факт, що в основі формування груп інтересів лежать соціальні поділи, а інтереси груп визначаються їхнім становищем у суспільстві, видом зайнятості та очікуваннями від влади.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533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592" y="847288"/>
            <a:ext cx="3232001" cy="9712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Класова модель соціальної структури (раннього) капіталізму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79" y="0"/>
            <a:ext cx="5491784" cy="6794121"/>
          </a:xfr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176169" y="1895913"/>
            <a:ext cx="3199209" cy="438744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Саркастичний малюнок, що відображає соціалістичний погляд 19 ст. на суспільну роль кожної групи в ієрархії класового капіталістичного суспільства. Його модель представлена у вигляді піраміди, яку тримають на собі працюючі класи (люди фізичної праці).</a:t>
            </a:r>
          </a:p>
          <a:p>
            <a:r>
              <a:rPr lang="uk-UA" dirty="0" smtClean="0"/>
              <a:t>Кожна група каже про себе (згори донизу):</a:t>
            </a:r>
          </a:p>
          <a:p>
            <a:r>
              <a:rPr lang="uk-UA" dirty="0" smtClean="0"/>
              <a:t>- Ми правимо вами (</a:t>
            </a:r>
            <a:r>
              <a:rPr lang="en-US" dirty="0" smtClean="0"/>
              <a:t>we rule you)</a:t>
            </a:r>
          </a:p>
          <a:p>
            <a:r>
              <a:rPr lang="en-US" dirty="0" smtClean="0"/>
              <a:t>- </a:t>
            </a:r>
            <a:r>
              <a:rPr lang="uk-UA" dirty="0" smtClean="0"/>
              <a:t>Ми</a:t>
            </a:r>
            <a:r>
              <a:rPr lang="en-US" dirty="0" smtClean="0"/>
              <a:t> </a:t>
            </a:r>
            <a:r>
              <a:rPr lang="uk-UA" dirty="0" smtClean="0"/>
              <a:t>дуримо вас </a:t>
            </a:r>
            <a:r>
              <a:rPr lang="en-US" dirty="0" smtClean="0"/>
              <a:t>(</a:t>
            </a:r>
            <a:r>
              <a:rPr lang="en-US" dirty="0"/>
              <a:t>we </a:t>
            </a:r>
            <a:r>
              <a:rPr lang="en-US" dirty="0" smtClean="0"/>
              <a:t>fool you)</a:t>
            </a:r>
            <a:endParaRPr lang="uk-UA" dirty="0" smtClean="0"/>
          </a:p>
          <a:p>
            <a:r>
              <a:rPr lang="en-US" dirty="0" smtClean="0"/>
              <a:t>- </a:t>
            </a:r>
            <a:r>
              <a:rPr lang="uk-UA" dirty="0" smtClean="0"/>
              <a:t>Ми стріляємо по вас (</a:t>
            </a:r>
            <a:r>
              <a:rPr lang="en-US" dirty="0" smtClean="0"/>
              <a:t>we shoot you)</a:t>
            </a:r>
          </a:p>
          <a:p>
            <a:r>
              <a:rPr lang="en-US" dirty="0" smtClean="0"/>
              <a:t>- </a:t>
            </a:r>
            <a:r>
              <a:rPr lang="uk-UA" dirty="0" smtClean="0"/>
              <a:t>Ми</a:t>
            </a:r>
            <a:r>
              <a:rPr lang="en-US" dirty="0" smtClean="0"/>
              <a:t> </a:t>
            </a:r>
            <a:r>
              <a:rPr lang="uk-UA" dirty="0" smtClean="0"/>
              <a:t>їмо для вас (</a:t>
            </a:r>
            <a:r>
              <a:rPr lang="en-US" dirty="0" smtClean="0"/>
              <a:t>we eat for you)</a:t>
            </a:r>
          </a:p>
          <a:p>
            <a:r>
              <a:rPr lang="en-US" dirty="0"/>
              <a:t>- </a:t>
            </a:r>
            <a:r>
              <a:rPr lang="uk-UA" dirty="0" smtClean="0"/>
              <a:t>Ми</a:t>
            </a:r>
            <a:r>
              <a:rPr lang="en-US" dirty="0" smtClean="0"/>
              <a:t> </a:t>
            </a:r>
            <a:r>
              <a:rPr lang="uk-UA" dirty="0" smtClean="0"/>
              <a:t>працюємо для всіх, ми годуємо усіх (</a:t>
            </a:r>
            <a:r>
              <a:rPr lang="en-US" dirty="0" smtClean="0"/>
              <a:t>we work for all, we feed all)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951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3732" y="2206305"/>
            <a:ext cx="6990418" cy="16243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Групи інтересів і групи </a:t>
            </a: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тиску: різновиди </a:t>
            </a: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та форми </a:t>
            </a: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діяльності </a:t>
            </a:r>
            <a:endParaRPr lang="uk-UA" alt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65239" y="3977884"/>
            <a:ext cx="1582185" cy="426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uk-UA" b="1" dirty="0" smtClean="0"/>
              <a:t>(Питання 2)</a:t>
            </a:r>
          </a:p>
        </p:txBody>
      </p:sp>
    </p:spTree>
    <p:extLst>
      <p:ext uri="{BB962C8B-B14F-4D97-AF65-F5344CB8AC3E}">
        <p14:creationId xmlns:p14="http://schemas.microsoft.com/office/powerpoint/2010/main" val="409866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715861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Ключові поняття т.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12.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593907"/>
            <a:ext cx="3391949" cy="4454555"/>
          </a:xfrm>
        </p:spPr>
        <p:txBody>
          <a:bodyPr>
            <a:normAutofit fontScale="92500" lnSpcReduction="20000"/>
          </a:bodyPr>
          <a:lstStyle/>
          <a:p>
            <a:r>
              <a:rPr lang="uk-UA" sz="1900" dirty="0" smtClean="0"/>
              <a:t>Плюралістична демократія </a:t>
            </a:r>
          </a:p>
          <a:p>
            <a:r>
              <a:rPr lang="uk-UA" sz="1900" dirty="0" smtClean="0"/>
              <a:t>Представництво </a:t>
            </a:r>
            <a:r>
              <a:rPr lang="uk-UA" sz="1900" dirty="0"/>
              <a:t>інтересів</a:t>
            </a:r>
          </a:p>
          <a:p>
            <a:r>
              <a:rPr lang="uk-UA" sz="1900" dirty="0"/>
              <a:t>Вплив на публічну політику</a:t>
            </a:r>
          </a:p>
          <a:p>
            <a:r>
              <a:rPr lang="uk-UA" sz="1900" dirty="0" smtClean="0"/>
              <a:t>Інтерес: суспільний і приватний</a:t>
            </a:r>
            <a:endParaRPr lang="en-US" sz="1900" dirty="0"/>
          </a:p>
          <a:p>
            <a:r>
              <a:rPr lang="uk-UA" sz="1900" dirty="0" smtClean="0"/>
              <a:t>Групи </a:t>
            </a:r>
            <a:r>
              <a:rPr lang="uk-UA" sz="1900" dirty="0"/>
              <a:t>інтересів</a:t>
            </a:r>
          </a:p>
          <a:p>
            <a:r>
              <a:rPr lang="uk-UA" sz="1900" dirty="0"/>
              <a:t>Спонтанні групи інтересів</a:t>
            </a:r>
          </a:p>
          <a:p>
            <a:r>
              <a:rPr lang="uk-UA" sz="1900" dirty="0"/>
              <a:t>Організовані групи інтересів</a:t>
            </a:r>
          </a:p>
          <a:p>
            <a:r>
              <a:rPr lang="uk-UA" sz="1900" dirty="0"/>
              <a:t>Явні і приховані (латентні) групи інтересів</a:t>
            </a:r>
          </a:p>
          <a:p>
            <a:r>
              <a:rPr lang="uk-UA" sz="1900" dirty="0" smtClean="0"/>
              <a:t>Ресурси </a:t>
            </a:r>
            <a:r>
              <a:rPr lang="uk-UA" sz="1900" dirty="0"/>
              <a:t>груп </a:t>
            </a:r>
            <a:r>
              <a:rPr lang="uk-UA" sz="1900" dirty="0" smtClean="0"/>
              <a:t>інтересів</a:t>
            </a:r>
          </a:p>
          <a:p>
            <a:endParaRPr lang="uk-UA" sz="19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21666" y="1518407"/>
            <a:ext cx="3095538" cy="4530055"/>
          </a:xfrm>
        </p:spPr>
        <p:txBody>
          <a:bodyPr>
            <a:normAutofit fontScale="92500" lnSpcReduction="20000"/>
          </a:bodyPr>
          <a:lstStyle/>
          <a:p>
            <a:r>
              <a:rPr lang="uk-UA" sz="1900" dirty="0" smtClean="0"/>
              <a:t>Групова </a:t>
            </a:r>
            <a:r>
              <a:rPr lang="uk-UA" sz="1900" dirty="0"/>
              <a:t>політика</a:t>
            </a:r>
          </a:p>
          <a:p>
            <a:r>
              <a:rPr lang="uk-UA" sz="1900" dirty="0"/>
              <a:t>Моделі групової політики</a:t>
            </a:r>
          </a:p>
          <a:p>
            <a:r>
              <a:rPr lang="uk-UA" sz="1900" dirty="0" smtClean="0"/>
              <a:t>Плюралізм</a:t>
            </a:r>
            <a:endParaRPr lang="uk-UA" sz="1900" dirty="0"/>
          </a:p>
          <a:p>
            <a:r>
              <a:rPr lang="uk-UA" sz="1900" dirty="0"/>
              <a:t>Неокорпоратизм</a:t>
            </a:r>
          </a:p>
          <a:p>
            <a:r>
              <a:rPr lang="uk-UA" sz="1900" dirty="0"/>
              <a:t>Клієнтелізм</a:t>
            </a:r>
          </a:p>
          <a:p>
            <a:r>
              <a:rPr lang="uk-UA" sz="1900" dirty="0" smtClean="0"/>
              <a:t>Способи тиску </a:t>
            </a:r>
            <a:r>
              <a:rPr lang="uk-UA" sz="1900" dirty="0"/>
              <a:t>і </a:t>
            </a:r>
            <a:r>
              <a:rPr lang="uk-UA" sz="1900" dirty="0" smtClean="0"/>
              <a:t>захисту </a:t>
            </a:r>
            <a:r>
              <a:rPr lang="uk-UA" sz="1900" dirty="0"/>
              <a:t>інтересів</a:t>
            </a:r>
          </a:p>
          <a:p>
            <a:r>
              <a:rPr lang="uk-UA" sz="1900" dirty="0"/>
              <a:t>Групи тиску</a:t>
            </a:r>
          </a:p>
          <a:p>
            <a:r>
              <a:rPr lang="uk-UA" sz="1900" dirty="0"/>
              <a:t>Лобі, лобіст</a:t>
            </a:r>
          </a:p>
          <a:p>
            <a:r>
              <a:rPr lang="uk-UA" sz="1900" dirty="0" smtClean="0"/>
              <a:t>Лобізм, лобіювання</a:t>
            </a:r>
            <a:endParaRPr lang="uk-UA" sz="1900" dirty="0" smtClean="0"/>
          </a:p>
          <a:p>
            <a:r>
              <a:rPr lang="uk-UA" sz="1900" dirty="0" smtClean="0"/>
              <a:t>Політичні об’єднання груп інтересів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266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27462"/>
            <a:ext cx="6870700" cy="973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Порівняння понять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"інтерес"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"група інтересів"</a:t>
            </a:r>
            <a:endParaRPr lang="uk-UA" alt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3009" y="1814791"/>
            <a:ext cx="3572705" cy="3847778"/>
          </a:xfrm>
        </p:spPr>
        <p:txBody>
          <a:bodyPr>
            <a:normAutofit fontScale="92500" lnSpcReduction="20000"/>
          </a:bodyPr>
          <a:lstStyle/>
          <a:p>
            <a:pPr marL="381000" indent="-381000" eaLnBrk="1" hangingPunct="1">
              <a:lnSpc>
                <a:spcPct val="110000"/>
              </a:lnSpc>
              <a:buFontTx/>
              <a:buNone/>
            </a:pP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“Інтерес”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400" dirty="0" smtClean="0"/>
              <a:t>– мотиваційна основа суспільної, у </a:t>
            </a:r>
            <a:r>
              <a:rPr lang="uk-UA" altLang="uk-UA" sz="2400" dirty="0" err="1" smtClean="0"/>
              <a:t>т.ч</a:t>
            </a:r>
            <a:r>
              <a:rPr lang="uk-UA" altLang="uk-UA" sz="2400" dirty="0" smtClean="0"/>
              <a:t>. політичної діяльності людей, спрямованої на задоволення їхніх індивідуальних та групових потреб, усвідомлена спонука до прояву активності</a:t>
            </a:r>
          </a:p>
          <a:p>
            <a:pPr marL="381000" indent="-381000" eaLnBrk="1" hangingPunct="1">
              <a:lnSpc>
                <a:spcPct val="110000"/>
              </a:lnSpc>
              <a:buFontTx/>
              <a:buNone/>
            </a:pPr>
            <a:r>
              <a:rPr lang="uk-UA" altLang="uk-UA" sz="2400" dirty="0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976382" y="1814791"/>
            <a:ext cx="3615655" cy="360094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“Група інтересів” </a:t>
            </a:r>
            <a:r>
              <a:rPr lang="uk-UA" altLang="uk-UA" sz="2800" dirty="0" smtClean="0"/>
              <a:t>-</a:t>
            </a:r>
            <a:r>
              <a:rPr lang="uk-UA" altLang="uk-UA" sz="2400" dirty="0" smtClean="0"/>
              <a:t> об’єднання громадян зі спільними інтересами, які намагаються впливати на систему влади заради задоволення своїх потреб та інтересів,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перебуваючи поза владою і суто політичною організацією </a:t>
            </a:r>
          </a:p>
        </p:txBody>
      </p:sp>
    </p:spTree>
    <p:extLst>
      <p:ext uri="{BB962C8B-B14F-4D97-AF65-F5344CB8AC3E}">
        <p14:creationId xmlns:p14="http://schemas.microsoft.com/office/powerpoint/2010/main" val="362474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7113"/>
            <a:ext cx="6347713" cy="5788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Групи інтересів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433429" y="771787"/>
            <a:ext cx="7091495" cy="5939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i="1" dirty="0" smtClean="0"/>
              <a:t>– </a:t>
            </a:r>
            <a:r>
              <a:rPr lang="uk-UA" sz="2400" dirty="0" smtClean="0"/>
              <a:t>це формальні </a:t>
            </a:r>
            <a:r>
              <a:rPr lang="uk-UA" sz="2400" dirty="0"/>
              <a:t>та неформальні  об’єднання людей на основі спільності інтересів і прагнення їх захистити, які функціонують на засадах рівності й </a:t>
            </a:r>
            <a:r>
              <a:rPr lang="uk-UA" sz="2400" dirty="0" smtClean="0"/>
              <a:t>добровільності, представляють інтереси своєї групи або загальносуспільні інтереси у якійсь певній сфері (наприклад, екологічній, культурній, освітній тощо)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Захист відбувається шляхом:</a:t>
            </a:r>
          </a:p>
          <a:p>
            <a:pPr lvl="1"/>
            <a:r>
              <a:rPr lang="uk-UA" sz="2000" dirty="0"/>
              <a:t>формулювання вимог,</a:t>
            </a:r>
          </a:p>
          <a:p>
            <a:pPr lvl="1"/>
            <a:r>
              <a:rPr lang="uk-UA" sz="2000" dirty="0"/>
              <a:t>інформування про них тих, від кого залежить їх виконання: органів влади, керівників підприємств та установ; </a:t>
            </a:r>
          </a:p>
          <a:p>
            <a:pPr lvl="1"/>
            <a:r>
              <a:rPr lang="uk-UA" sz="2000" dirty="0"/>
              <a:t>застосування інших способів індивідуального чи колективного впливу, аж до масових акцій непокори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4333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Визначальні риси та функції груп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інтересів за демократії</a:t>
            </a:r>
            <a:endParaRPr lang="ru-RU" alt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57360" y="2010772"/>
            <a:ext cx="3533448" cy="516235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Визначальні риси</a:t>
            </a:r>
            <a:endParaRPr lang="uk-UA" sz="2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3674" y="2708919"/>
            <a:ext cx="3740821" cy="3480743"/>
          </a:xfrm>
        </p:spPr>
        <p:txBody>
          <a:bodyPr>
            <a:normAutofit fontScale="92500" lnSpcReduction="10000"/>
          </a:bodyPr>
          <a:lstStyle/>
          <a:p>
            <a:r>
              <a:rPr lang="uk-UA" altLang="uk-UA" sz="2400" dirty="0" smtClean="0"/>
              <a:t>добровільність </a:t>
            </a:r>
            <a:r>
              <a:rPr lang="uk-UA" altLang="uk-UA" sz="2400" dirty="0" smtClean="0"/>
              <a:t>асоціації</a:t>
            </a:r>
            <a:endParaRPr lang="uk-UA" altLang="uk-UA" sz="2400" dirty="0" smtClean="0"/>
          </a:p>
          <a:p>
            <a:pPr eaLnBrk="1" hangingPunct="1"/>
            <a:r>
              <a:rPr lang="uk-UA" altLang="uk-UA" sz="2400" dirty="0" smtClean="0"/>
              <a:t>колективний характер </a:t>
            </a:r>
            <a:r>
              <a:rPr lang="uk-UA" altLang="uk-UA" sz="2400" dirty="0" smtClean="0"/>
              <a:t>діяльності</a:t>
            </a:r>
            <a:endParaRPr lang="uk-UA" altLang="uk-UA" sz="2400" dirty="0" smtClean="0"/>
          </a:p>
          <a:p>
            <a:pPr eaLnBrk="1" hangingPunct="1"/>
            <a:r>
              <a:rPr lang="uk-UA" altLang="uk-UA" sz="2400" dirty="0" smtClean="0"/>
              <a:t>спорадичне здійснення впливу на політичну </a:t>
            </a:r>
            <a:r>
              <a:rPr lang="uk-UA" altLang="uk-UA" sz="2400" dirty="0" smtClean="0"/>
              <a:t>владу</a:t>
            </a:r>
            <a:endParaRPr lang="uk-UA" altLang="uk-UA" sz="2400" dirty="0" smtClean="0"/>
          </a:p>
          <a:p>
            <a:pPr eaLnBrk="1" hangingPunct="1"/>
            <a:r>
              <a:rPr lang="uk-UA" altLang="uk-UA" sz="2400" dirty="0" smtClean="0"/>
              <a:t>відсутність претензій на здобуття політичної </a:t>
            </a:r>
            <a:r>
              <a:rPr lang="uk-UA" altLang="uk-UA" sz="2400" dirty="0" smtClean="0"/>
              <a:t>влади</a:t>
            </a:r>
            <a:endParaRPr lang="uk-UA" altLang="uk-UA" sz="2400" dirty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3"/>
          </p:nvPr>
        </p:nvSpPr>
        <p:spPr>
          <a:xfrm>
            <a:off x="4404220" y="2037860"/>
            <a:ext cx="3281668" cy="516235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Функції</a:t>
            </a:r>
            <a:endParaRPr lang="uk-UA" sz="2400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4"/>
          </p:nvPr>
        </p:nvSpPr>
        <p:spPr>
          <a:xfrm>
            <a:off x="4404220" y="2708919"/>
            <a:ext cx="4272236" cy="3744417"/>
          </a:xfrm>
        </p:spPr>
        <p:txBody>
          <a:bodyPr>
            <a:normAutofit fontScale="85000" lnSpcReduction="20000"/>
          </a:bodyPr>
          <a:lstStyle/>
          <a:p>
            <a:r>
              <a:rPr lang="uk-UA" altLang="uk-UA" sz="2400" dirty="0" smtClean="0"/>
              <a:t>агрегація різноманітних суспільних  інтересів</a:t>
            </a:r>
          </a:p>
          <a:p>
            <a:r>
              <a:rPr lang="uk-UA" altLang="uk-UA" sz="2400" dirty="0" smtClean="0"/>
              <a:t>артикуляція інтересів </a:t>
            </a:r>
          </a:p>
          <a:p>
            <a:r>
              <a:rPr lang="uk-UA" altLang="uk-UA" sz="2400" dirty="0" smtClean="0"/>
              <a:t>інформування органів влади</a:t>
            </a:r>
          </a:p>
          <a:p>
            <a:r>
              <a:rPr lang="uk-UA" altLang="uk-UA" sz="2400" dirty="0" smtClean="0"/>
              <a:t>здійснення тиску на суб’єктів прийняття рішень</a:t>
            </a:r>
          </a:p>
          <a:p>
            <a:r>
              <a:rPr lang="uk-UA" altLang="uk-UA" sz="2400" dirty="0" smtClean="0"/>
              <a:t>Інтеграція груп</a:t>
            </a:r>
          </a:p>
          <a:p>
            <a:r>
              <a:rPr lang="uk-UA" altLang="uk-UA" sz="2400" dirty="0" smtClean="0"/>
              <a:t>Вплив на формування політичних еліт</a:t>
            </a:r>
          </a:p>
          <a:p>
            <a:r>
              <a:rPr lang="uk-UA" altLang="uk-UA" sz="2400" dirty="0" smtClean="0"/>
              <a:t>політична соціалізація громадян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533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00" y="173373"/>
            <a:ext cx="6347713" cy="5732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</a:rPr>
              <a:t>Групи тиску 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100" y="956345"/>
            <a:ext cx="6646878" cy="56122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400" b="1" dirty="0" smtClean="0"/>
              <a:t>це групи </a:t>
            </a:r>
            <a:r>
              <a:rPr lang="uk-UA" sz="2400" b="1" dirty="0"/>
              <a:t>інтересів в </a:t>
            </a:r>
            <a:r>
              <a:rPr lang="uk-UA" sz="2400" b="1" dirty="0" smtClean="0"/>
              <a:t>дії; ці поняття часто вважають синонімами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Групи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тиску —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це такі об’єднання громадян, які безпосередньо не борються за вла­ду, але наполягають на врахуванні своїх інтересів при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виробленні та здійсненні курсів державної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політики</a:t>
            </a:r>
            <a:r>
              <a:rPr lang="uk-UA" sz="2400" dirty="0"/>
              <a:t>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У </a:t>
            </a:r>
            <a:r>
              <a:rPr lang="uk-UA" sz="2400" dirty="0"/>
              <a:t>принципі, </a:t>
            </a:r>
            <a:r>
              <a:rPr lang="uk-UA" sz="2400" dirty="0" smtClean="0"/>
              <a:t>усі суспільні </a:t>
            </a:r>
            <a:r>
              <a:rPr lang="uk-UA" sz="2400" dirty="0"/>
              <a:t>рухи і організації — від могутніх об’єднань бізнесменів до тенісного клубу </a:t>
            </a:r>
            <a:r>
              <a:rPr lang="uk-UA" sz="2400" dirty="0"/>
              <a:t>— </a:t>
            </a:r>
            <a:r>
              <a:rPr lang="uk-UA" sz="2400" dirty="0"/>
              <a:t>можуть бути зачислені до груп тиску, коли вони включаються в політичний процес, звертаючись до тих чи інших форм декларування своїх вимог і мобілізації людей на їх підтримку.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3517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98540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Спонтанні та організовані групи інтересів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1486" y="1359017"/>
            <a:ext cx="7359942" cy="535217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Палітра </a:t>
            </a:r>
            <a:r>
              <a:rPr lang="uk-UA" b="1" dirty="0" smtClean="0"/>
              <a:t>суспільних інтересів </a:t>
            </a:r>
            <a:r>
              <a:rPr lang="uk-UA" dirty="0" smtClean="0"/>
              <a:t>обумовлена </a:t>
            </a:r>
            <a:r>
              <a:rPr lang="uk-UA" dirty="0"/>
              <a:t>горизонтальною та вертикальною </a:t>
            </a:r>
            <a:r>
              <a:rPr lang="uk-UA" dirty="0" smtClean="0"/>
              <a:t>диференціацією кожного суспільства, </a:t>
            </a:r>
            <a:r>
              <a:rPr lang="uk-UA" dirty="0"/>
              <a:t>наявністю різноманітних груп і спільнот людей, що перебувають в різних умовах і об’єктивно мають різні потреби. </a:t>
            </a:r>
          </a:p>
          <a:p>
            <a:r>
              <a:rPr lang="uk-UA" dirty="0" smtClean="0"/>
              <a:t>На цій основі виникають спонтанні групи інтересів, які можуть бути пасивні, спорадично активізуватися, або створювати організації для захисту своїх інтересів, перетворюючись на організовані групи інтересів.</a:t>
            </a:r>
          </a:p>
          <a:p>
            <a:r>
              <a:rPr lang="uk-UA" dirty="0" smtClean="0"/>
              <a:t>Американська традиція в трактуванні групової політики бере до уваги  діяльність лише більш або менш організованих груп, залишаючи поза увагою причини їх виникнення («соціальні корені») та нерівність соціального становища, і політичних можливостей.  </a:t>
            </a:r>
          </a:p>
          <a:p>
            <a:r>
              <a:rPr lang="uk-UA" dirty="0" smtClean="0"/>
              <a:t>Тому в</a:t>
            </a:r>
            <a:r>
              <a:rPr lang="uk-UA" altLang="uk-UA" dirty="0" smtClean="0"/>
              <a:t> </a:t>
            </a:r>
            <a:r>
              <a:rPr lang="uk-UA" altLang="uk-UA" dirty="0"/>
              <a:t>теорії плюралістичної </a:t>
            </a:r>
            <a:r>
              <a:rPr lang="uk-UA" altLang="uk-UA" dirty="0" smtClean="0"/>
              <a:t>моделі групової політики </a:t>
            </a:r>
            <a:r>
              <a:rPr lang="uk-UA" altLang="uk-UA" dirty="0"/>
              <a:t>присутня деяка міра ідеалізації групової </a:t>
            </a:r>
            <a:r>
              <a:rPr lang="uk-UA" altLang="uk-UA" dirty="0" smtClean="0"/>
              <a:t>боротьби та </a:t>
            </a:r>
            <a:r>
              <a:rPr lang="uk-UA" altLang="uk-UA" dirty="0"/>
              <a:t>переоцінка її збалансованості, тоді як насправді </a:t>
            </a:r>
            <a:r>
              <a:rPr lang="uk-UA" altLang="uk-UA" i="1" dirty="0"/>
              <a:t>"система тиску має ухил на користь вищих класів, що виключає більшість </a:t>
            </a:r>
            <a:r>
              <a:rPr lang="uk-UA" altLang="uk-UA" i="1" dirty="0" smtClean="0"/>
              <a:t>громадян" *</a:t>
            </a:r>
            <a:endParaRPr lang="uk-UA" alt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898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58" y="282430"/>
            <a:ext cx="7894040" cy="104303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Організовані групи інтересів пов’язані із структурою громадського сектора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0" y="1325461"/>
            <a:ext cx="7000159" cy="5383475"/>
          </a:xfrm>
        </p:spPr>
      </p:pic>
    </p:spTree>
    <p:extLst>
      <p:ext uri="{BB962C8B-B14F-4D97-AF65-F5344CB8AC3E}">
        <p14:creationId xmlns:p14="http://schemas.microsoft.com/office/powerpoint/2010/main" val="310929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727" y="123039"/>
            <a:ext cx="7441034" cy="10010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Організовані групи інтересів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 економічній та соціальній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сфері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5708" y="1124126"/>
            <a:ext cx="7502555" cy="5733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1. організовані </a:t>
            </a:r>
            <a:r>
              <a:rPr lang="uk-UA" sz="2400" dirty="0" smtClean="0"/>
              <a:t>групи інтересів у сфері виробництва та споживання: </a:t>
            </a:r>
            <a:r>
              <a:rPr lang="uk-UA" sz="2400" dirty="0"/>
              <a:t>підприємницькі об'єднання та фінансово-промислові групи, об'єднання самостійних працівників, </a:t>
            </a:r>
            <a:r>
              <a:rPr lang="uk-UA" sz="2400" dirty="0" smtClean="0"/>
              <a:t>профспілки робітників та інші професійні об’єднання; </a:t>
            </a:r>
            <a:r>
              <a:rPr lang="uk-UA" sz="2400" dirty="0"/>
              <a:t>споживчі спілки.</a:t>
            </a:r>
          </a:p>
          <a:p>
            <a:pPr marL="0" indent="0">
              <a:buNone/>
            </a:pPr>
            <a:r>
              <a:rPr lang="uk-UA" sz="2400" dirty="0"/>
              <a:t>2. організовані інтереси в соціальній сфері: об'єднання захисту соціальних прав (молоді, жінок, пенсіонерів, ветеранів, товариства сліпих тощо); </a:t>
            </a:r>
          </a:p>
          <a:p>
            <a:pPr marL="0" indent="0">
              <a:buNone/>
            </a:pPr>
            <a:r>
              <a:rPr lang="uk-UA" sz="2400" dirty="0"/>
              <a:t>3. об'єднання задля соціальної  допомоги і  благодійності та групи </a:t>
            </a:r>
            <a:r>
              <a:rPr lang="uk-UA" sz="2400" dirty="0" smtClean="0"/>
              <a:t>самодопомоги; ситуативні тимчасові об’єднання для вирішення якогось питання публічної політики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0560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8B09C-BDD6-4ED3-8D94-2FF99F70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6" y="679508"/>
            <a:ext cx="6476301" cy="93956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Типово класова група інтересів – профспілки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робітників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16DB04C-560A-47EA-B0AB-33625A2DA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2268" y="2558990"/>
            <a:ext cx="4374390" cy="372590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E22FD9-F9BC-4FDF-8EEB-801F4B37D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154" y="1887522"/>
            <a:ext cx="3476114" cy="5071555"/>
          </a:xfrm>
        </p:spPr>
        <p:txBody>
          <a:bodyPr>
            <a:normAutofit lnSpcReduction="10000"/>
          </a:bodyPr>
          <a:lstStyle/>
          <a:p>
            <a:pPr hangingPunct="0"/>
            <a:r>
              <a:rPr lang="uk-UA" sz="1800" b="1" dirty="0"/>
              <a:t>Найбільш поширеною формою захисту інтересів робітників різних галузей </a:t>
            </a:r>
            <a:r>
              <a:rPr lang="uk-UA" sz="1800" b="1" dirty="0" smtClean="0"/>
              <a:t>промисловості та сфери </a:t>
            </a:r>
            <a:r>
              <a:rPr lang="uk-UA" sz="1800" b="1" dirty="0"/>
              <a:t>обслуговування, системи освіти тощо з давніх часів є страйк – організоване припинення роботи до задоволення вимог, що їх висувають страйкарі. На фото: початок страйку </a:t>
            </a:r>
            <a:r>
              <a:rPr lang="uk-UA" sz="1800" b="1" dirty="0" smtClean="0"/>
              <a:t>автомобільній </a:t>
            </a:r>
            <a:r>
              <a:rPr lang="uk-UA" sz="1800" b="1" dirty="0"/>
              <a:t>фірмі «Дженерал моторс», організованого профспілкою «Об’єднані авто- робітники» </a:t>
            </a:r>
            <a:r>
              <a:rPr lang="uk-UA" sz="1800" b="1" dirty="0" smtClean="0"/>
              <a:t>(</a:t>
            </a:r>
            <a:r>
              <a:rPr lang="en-US" sz="1800" b="1" dirty="0" smtClean="0"/>
              <a:t>United Auto Workers </a:t>
            </a:r>
            <a:r>
              <a:rPr lang="uk-UA" sz="1800" b="1" dirty="0" smtClean="0"/>
              <a:t>– </a:t>
            </a:r>
            <a:r>
              <a:rPr lang="uk-UA" sz="1800" b="1" dirty="0"/>
              <a:t>UAW) у </a:t>
            </a:r>
            <a:r>
              <a:rPr lang="uk-UA" sz="1800" b="1" dirty="0" smtClean="0"/>
              <a:t>США у вересні </a:t>
            </a:r>
            <a:r>
              <a:rPr lang="uk-UA" sz="1800" b="1" dirty="0"/>
              <a:t>2007 р.</a:t>
            </a:r>
          </a:p>
          <a:p>
            <a:pPr hangingPunct="0"/>
            <a:r>
              <a:rPr lang="uk-UA" dirty="0"/>
              <a:t> (Джерело: </a:t>
            </a:r>
            <a:r>
              <a:rPr lang="en-US" dirty="0" smtClean="0"/>
              <a:t>Economist. 2007. – September 2</a:t>
            </a:r>
            <a:r>
              <a:rPr lang="uk-UA" dirty="0" smtClean="0"/>
              <a:t>9</a:t>
            </a:r>
            <a:r>
              <a:rPr lang="uk-UA" dirty="0"/>
              <a:t>. – P. 65. </a:t>
            </a:r>
          </a:p>
        </p:txBody>
      </p:sp>
    </p:spTree>
    <p:extLst>
      <p:ext uri="{BB962C8B-B14F-4D97-AF65-F5344CB8AC3E}">
        <p14:creationId xmlns:p14="http://schemas.microsoft.com/office/powerpoint/2010/main" val="57560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89483"/>
            <a:ext cx="687338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Організовані групи інтересів</a:t>
            </a:r>
            <a:br>
              <a:rPr lang="uk-UA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(поза сферою матеріального виробництва й споживання)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2938" y="1593909"/>
            <a:ext cx="5992538" cy="4563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4. Організовані інтереси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в сфері релігії, науки і культури:</a:t>
            </a:r>
            <a:r>
              <a:rPr lang="uk-UA" sz="2000" dirty="0"/>
              <a:t> наукові асоціації; церкви та конфесійні групи; етно-культурні товариства; загальноосвітні гуртки, клуби з мистецтва тощо</a:t>
            </a:r>
          </a:p>
          <a:p>
            <a:pPr marL="0" indent="0">
              <a:buNone/>
            </a:pPr>
            <a:r>
              <a:rPr lang="uk-UA" sz="2000" dirty="0"/>
              <a:t>5. Організовані інтереси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в суспільно-політичній сфері</a:t>
            </a:r>
            <a:r>
              <a:rPr lang="uk-UA" sz="2000" dirty="0"/>
              <a:t>: духовні, етичні, правозахисні об'єднання; громадсько-політичні об'єднання (екологічні, за роззброєння, емансипацію жінок тощо)</a:t>
            </a:r>
          </a:p>
          <a:p>
            <a:pPr marL="0" indent="0">
              <a:buNone/>
            </a:pPr>
            <a:r>
              <a:rPr lang="uk-UA" sz="2000" dirty="0"/>
              <a:t>6. Організовані інтереси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у сфері дозвілля й відпочинку:</a:t>
            </a:r>
            <a:r>
              <a:rPr lang="uk-UA" sz="2000" dirty="0"/>
              <a:t> спортивні спілки та об'єднання; гуртки для спілкування і самореалізації через різні хобі.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266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ACC4ED-DFF7-4B53-9987-DA785A6D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18" y="96592"/>
            <a:ext cx="7495505" cy="946597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Ситуативні об’єднання зацікавлених осіб "за" чи "проти" якогось рішення уряду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1504A88A-207B-4F5B-8E21-ABD1AD8E3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0" y="1146220"/>
            <a:ext cx="6323527" cy="3992450"/>
          </a:xfrm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F9AA7DAA-2874-4D70-BCE6-D0057F3FB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335" y="5415566"/>
            <a:ext cx="7688688" cy="946597"/>
          </a:xfrm>
        </p:spPr>
        <p:txBody>
          <a:bodyPr>
            <a:normAutofit fontScale="85000" lnSpcReduction="20000"/>
          </a:bodyPr>
          <a:lstStyle/>
          <a:p>
            <a:pPr hangingPunct="0"/>
            <a:r>
              <a:rPr lang="uk-UA" sz="1800" b="1" dirty="0"/>
              <a:t>Американські жінки протестують проти рішення уряду перевозити дітей до школи автобусами заради </a:t>
            </a:r>
            <a:r>
              <a:rPr lang="uk-UA" sz="1800" b="1" dirty="0" err="1"/>
              <a:t>десеграції</a:t>
            </a:r>
            <a:r>
              <a:rPr lang="uk-UA" sz="1800" b="1" dirty="0"/>
              <a:t>, тобто створення змішаних у расовому відношенні учнівських колективів (1970-і роки).</a:t>
            </a:r>
          </a:p>
          <a:p>
            <a:r>
              <a:rPr lang="ru-RU" dirty="0"/>
              <a:t>З кн.: </a:t>
            </a:r>
            <a:r>
              <a:rPr lang="ru-RU" dirty="0" err="1"/>
              <a:t>Karl</a:t>
            </a:r>
            <a:r>
              <a:rPr lang="ru-RU" dirty="0"/>
              <a:t> A. </a:t>
            </a:r>
            <a:r>
              <a:rPr lang="ru-RU" dirty="0" err="1"/>
              <a:t>Lamb</a:t>
            </a:r>
            <a:r>
              <a:rPr lang="ru-RU" dirty="0"/>
              <a:t>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People</a:t>
            </a:r>
            <a:r>
              <a:rPr lang="ru-RU" dirty="0"/>
              <a:t>, </a:t>
            </a:r>
            <a:r>
              <a:rPr lang="ru-RU" dirty="0" err="1"/>
              <a:t>Maybe</a:t>
            </a:r>
            <a:r>
              <a:rPr lang="ru-RU" dirty="0"/>
              <a:t> </a:t>
            </a:r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edition</a:t>
            </a:r>
            <a:r>
              <a:rPr lang="ru-RU" dirty="0"/>
              <a:t>. </a:t>
            </a:r>
            <a:r>
              <a:rPr lang="ru-RU" dirty="0" err="1"/>
              <a:t>North</a:t>
            </a:r>
            <a:r>
              <a:rPr lang="ru-RU" dirty="0"/>
              <a:t> </a:t>
            </a:r>
            <a:r>
              <a:rPr lang="ru-RU" dirty="0" err="1"/>
              <a:t>Scituate</a:t>
            </a:r>
            <a:r>
              <a:rPr lang="ru-RU" dirty="0"/>
              <a:t> (</a:t>
            </a:r>
            <a:r>
              <a:rPr lang="ru-RU" dirty="0" err="1"/>
              <a:t>Mass</a:t>
            </a:r>
            <a:r>
              <a:rPr lang="ru-RU" dirty="0"/>
              <a:t>.): </a:t>
            </a:r>
            <a:r>
              <a:rPr lang="ru-RU" dirty="0" err="1"/>
              <a:t>Duxbury</a:t>
            </a:r>
            <a:r>
              <a:rPr lang="ru-RU" dirty="0"/>
              <a:t> </a:t>
            </a:r>
            <a:r>
              <a:rPr lang="ru-RU" dirty="0" err="1"/>
              <a:t>Press</a:t>
            </a:r>
            <a:r>
              <a:rPr lang="ru-RU" dirty="0"/>
              <a:t>. – 1974. – P. 11.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811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01337"/>
            <a:ext cx="6347713" cy="662730"/>
          </a:xfrm>
        </p:spPr>
        <p:txBody>
          <a:bodyPr/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Питання лекції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12.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609599" y="1061631"/>
            <a:ext cx="7359942" cy="5431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000" dirty="0" smtClean="0"/>
              <a:t>1. </a:t>
            </a:r>
            <a:r>
              <a:rPr lang="uk-UA" altLang="uk-UA" sz="3200" dirty="0" smtClean="0"/>
              <a:t>Плюралістична </a:t>
            </a:r>
            <a:r>
              <a:rPr lang="uk-UA" altLang="uk-UA" sz="3200" dirty="0"/>
              <a:t>демократія і </a:t>
            </a:r>
            <a:r>
              <a:rPr lang="uk-UA" altLang="uk-UA" sz="3200" dirty="0" smtClean="0"/>
              <a:t>групові </a:t>
            </a:r>
            <a:r>
              <a:rPr lang="uk-UA" altLang="uk-UA" sz="3200" dirty="0" smtClean="0"/>
              <a:t>й </a:t>
            </a:r>
            <a:r>
              <a:rPr lang="uk-UA" altLang="uk-UA" sz="3200" dirty="0"/>
              <a:t>загальні суспільні інтереси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/>
              <a:t>2</a:t>
            </a:r>
            <a:r>
              <a:rPr lang="uk-UA" sz="3200" dirty="0" smtClean="0"/>
              <a:t>. </a:t>
            </a:r>
            <a:r>
              <a:rPr lang="uk-UA" altLang="uk-UA" sz="3200" dirty="0"/>
              <a:t>Групи інтересів і групи </a:t>
            </a:r>
            <a:r>
              <a:rPr lang="uk-UA" altLang="uk-UA" sz="3200" dirty="0" smtClean="0"/>
              <a:t>тиску: різновиди й напрями діяльності </a:t>
            </a:r>
            <a:endParaRPr lang="uk-UA" sz="3200" dirty="0" smtClean="0"/>
          </a:p>
          <a:p>
            <a:pPr marL="0" indent="0">
              <a:buNone/>
            </a:pPr>
            <a:r>
              <a:rPr lang="uk-UA" sz="3200" dirty="0" smtClean="0"/>
              <a:t>3. </a:t>
            </a:r>
            <a:r>
              <a:rPr lang="uk-UA" sz="3200" dirty="0" smtClean="0"/>
              <a:t>Моделі групової політики (</a:t>
            </a:r>
            <a:r>
              <a:rPr lang="uk-UA" sz="3200" dirty="0" smtClean="0"/>
              <a:t>захисту інтересів) </a:t>
            </a:r>
            <a:endParaRPr lang="uk-UA" sz="3200" dirty="0"/>
          </a:p>
          <a:p>
            <a:pPr marL="0" indent="0">
              <a:buNone/>
            </a:pPr>
            <a:r>
              <a:rPr lang="uk-UA" sz="3200" dirty="0"/>
              <a:t>3. Лобі, лобізм, лобіювання: суть та </a:t>
            </a:r>
            <a:r>
              <a:rPr lang="uk-UA" sz="3200" dirty="0" smtClean="0"/>
              <a:t>методи </a:t>
            </a:r>
            <a:endParaRPr lang="uk-UA" sz="3200" dirty="0"/>
          </a:p>
          <a:p>
            <a:pPr marL="0" indent="0">
              <a:buNone/>
            </a:pPr>
            <a:r>
              <a:rPr lang="uk-UA" sz="3200" dirty="0"/>
              <a:t>4. </a:t>
            </a:r>
            <a:r>
              <a:rPr lang="uk-UA" sz="3200" dirty="0" smtClean="0"/>
              <a:t>Захист інтересів в </a:t>
            </a:r>
            <a:r>
              <a:rPr lang="uk-UA" sz="3200" dirty="0" smtClean="0"/>
              <a:t>Україні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138689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04303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Діяльність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груп тиску і груп інтересів</a:t>
            </a:r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609599" y="1757560"/>
            <a:ext cx="3090672" cy="576262"/>
          </a:xfrm>
        </p:spPr>
        <p:txBody>
          <a:bodyPr/>
          <a:lstStyle/>
          <a:p>
            <a:r>
              <a:rPr lang="uk-UA" dirty="0" smtClean="0"/>
              <a:t>Напрями діяльності</a:t>
            </a:r>
            <a:endParaRPr lang="uk-UA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9599" y="2438751"/>
            <a:ext cx="3090672" cy="3852991"/>
          </a:xfrm>
        </p:spPr>
        <p:txBody>
          <a:bodyPr>
            <a:normAutofit fontScale="62500" lnSpcReduction="20000"/>
          </a:bodyPr>
          <a:lstStyle/>
          <a:p>
            <a:r>
              <a:rPr lang="uk-UA" alt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вплив під час виборчої компанії;</a:t>
            </a:r>
          </a:p>
          <a:p>
            <a:r>
              <a:rPr lang="uk-UA" alt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вплив на законодавчий процес;</a:t>
            </a:r>
          </a:p>
          <a:p>
            <a:r>
              <a:rPr lang="uk-UA" alt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вплив на кадрові питання (формування уряду, судів, інших управлінських структур);</a:t>
            </a:r>
          </a:p>
          <a:p>
            <a:r>
              <a:rPr lang="uk-UA" alt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вплив на прийняття і виконання управлінських рішень;</a:t>
            </a:r>
          </a:p>
          <a:p>
            <a:r>
              <a:rPr lang="uk-UA" alt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вплив на суд і судові рішення.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3"/>
          </p:nvPr>
        </p:nvSpPr>
        <p:spPr>
          <a:xfrm>
            <a:off x="3866639" y="1773896"/>
            <a:ext cx="3599563" cy="543590"/>
          </a:xfrm>
        </p:spPr>
        <p:txBody>
          <a:bodyPr/>
          <a:lstStyle/>
          <a:p>
            <a:r>
              <a:rPr lang="uk-UA" dirty="0" smtClean="0"/>
              <a:t>засоби і форми впливу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4"/>
          </p:nvPr>
        </p:nvSpPr>
        <p:spPr>
          <a:xfrm>
            <a:off x="3866640" y="2438752"/>
            <a:ext cx="4044178" cy="43311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uk-UA" altLang="uk-UA" dirty="0"/>
              <a:t>створення груп тиску</a:t>
            </a:r>
          </a:p>
          <a:p>
            <a:pPr>
              <a:lnSpc>
                <a:spcPct val="90000"/>
              </a:lnSpc>
            </a:pPr>
            <a:r>
              <a:rPr lang="uk-UA" altLang="uk-UA" dirty="0"/>
              <a:t>мобілізація ними населення задля тиску </a:t>
            </a:r>
            <a:r>
              <a:rPr lang="uk-UA" altLang="uk-UA" dirty="0" smtClean="0"/>
              <a:t>під </a:t>
            </a:r>
            <a:r>
              <a:rPr lang="uk-UA" altLang="uk-UA" dirty="0"/>
              <a:t>час прийняття певних законодавчих актів</a:t>
            </a:r>
          </a:p>
          <a:p>
            <a:pPr>
              <a:lnSpc>
                <a:spcPct val="90000"/>
              </a:lnSpc>
            </a:pPr>
            <a:r>
              <a:rPr lang="uk-UA" altLang="uk-UA" dirty="0" smtClean="0"/>
              <a:t>організація </a:t>
            </a:r>
            <a:r>
              <a:rPr lang="uk-UA" altLang="uk-UA" dirty="0"/>
              <a:t>кампаній тиску з місць (наприклад, численні листи з вимогами та пропозиціями виборців, що їх отримують депутати)</a:t>
            </a:r>
          </a:p>
          <a:p>
            <a:pPr>
              <a:lnSpc>
                <a:spcPct val="90000"/>
              </a:lnSpc>
            </a:pPr>
            <a:r>
              <a:rPr lang="uk-UA" altLang="uk-UA" dirty="0"/>
              <a:t>формування громадської думки через соцопитування та ЗМІ</a:t>
            </a:r>
          </a:p>
          <a:p>
            <a:pPr>
              <a:lnSpc>
                <a:spcPct val="90000"/>
              </a:lnSpc>
            </a:pPr>
            <a:r>
              <a:rPr lang="uk-UA" altLang="uk-UA" dirty="0" smtClean="0"/>
              <a:t>"інвестування" </a:t>
            </a:r>
            <a:r>
              <a:rPr lang="uk-UA" altLang="uk-UA" dirty="0"/>
              <a:t>своїх людей в органи влади</a:t>
            </a:r>
          </a:p>
          <a:p>
            <a:pPr>
              <a:lnSpc>
                <a:spcPct val="90000"/>
              </a:lnSpc>
            </a:pPr>
            <a:r>
              <a:rPr lang="uk-UA" altLang="uk-UA" dirty="0"/>
              <a:t>контроль за виборчим процесом, у тому числі – фінансування виборчих кампаній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892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5984773" cy="9159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Фінансування виборчих кампаній як спосіб впливу на політиків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84783"/>
            <a:ext cx="8342300" cy="4555289"/>
          </a:xfrm>
        </p:spPr>
      </p:pic>
    </p:spTree>
    <p:extLst>
      <p:ext uri="{BB962C8B-B14F-4D97-AF65-F5344CB8AC3E}">
        <p14:creationId xmlns:p14="http://schemas.microsoft.com/office/powerpoint/2010/main" val="204638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Ресурси груп інтересів, що визначають їх впливовість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2673" y="2021747"/>
            <a:ext cx="7449422" cy="4471331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матеріальні можливості (фінансово-промислових груп, об’єднань підприємців, профспілок) 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організаційний потенціал 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людські ресурси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інформаційні ресурси</a:t>
            </a:r>
          </a:p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експертно-аналітичні та комунікативні ресурси </a:t>
            </a:r>
          </a:p>
        </p:txBody>
      </p:sp>
    </p:spTree>
    <p:extLst>
      <p:ext uri="{BB962C8B-B14F-4D97-AF65-F5344CB8AC3E}">
        <p14:creationId xmlns:p14="http://schemas.microsoft.com/office/powerpoint/2010/main" val="4239658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89233" y="2404532"/>
            <a:ext cx="6744749" cy="1646302"/>
          </a:xfrm>
        </p:spPr>
        <p:txBody>
          <a:bodyPr/>
          <a:lstStyle/>
          <a:p>
            <a:pPr>
              <a:defRPr/>
            </a:pP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Моделі </a:t>
            </a: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групової політики (захисту інтересів)</a:t>
            </a:r>
            <a:endParaRPr lang="uk-UA" alt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18620" y="4285726"/>
            <a:ext cx="1714195" cy="44566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1" dirty="0" smtClean="0"/>
              <a:t>Питання </a:t>
            </a:r>
            <a:r>
              <a:rPr lang="uk-UA" altLang="uk-UA" b="1" dirty="0" smtClean="0"/>
              <a:t>3</a:t>
            </a:r>
            <a:endParaRPr lang="uk-UA" alt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1432232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57" y="457200"/>
            <a:ext cx="744744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Що таке «модель групової політики»?</a:t>
            </a:r>
            <a:endParaRPr lang="ru-RU" alt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7696200" cy="316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uk-UA" sz="2800" b="1" dirty="0" smtClean="0"/>
              <a:t>Модель групової політики та захисту інтересів - це принципи та механізми представлення інтересів громадян, а також способи впливу на владу чи інших  суспільних суб’єктів, від яких залежить прийняття бажаних політичних та управлінських рішень.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124075" y="4581525"/>
            <a:ext cx="6042025" cy="214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uk-UA" alt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Розглянемо 3 такі моделі:</a:t>
            </a:r>
          </a:p>
          <a:p>
            <a:pPr eaLnBrk="1" hangingPunct="1"/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Плюралістична </a:t>
            </a:r>
            <a:endParaRPr lang="uk-UA" altLang="uk-UA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Корпоративна</a:t>
            </a:r>
            <a:endParaRPr lang="uk-UA" altLang="uk-UA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n-GB" altLang="uk-U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Патронажно-</a:t>
            </a: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клієнтельна</a:t>
            </a:r>
            <a:endParaRPr lang="ru-RU" altLang="uk-UA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871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212" y="148206"/>
            <a:ext cx="6347713" cy="67391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3 моделі групової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політики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8596" y="822122"/>
            <a:ext cx="7502556" cy="59310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dirty="0" smtClean="0"/>
              <a:t>В демократичних, правових державах діють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2 основні моделі групової політики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uk-UA" sz="2000" dirty="0"/>
              <a:t> які відображають </a:t>
            </a:r>
            <a:r>
              <a:rPr lang="uk-UA" sz="2000" dirty="0" smtClean="0"/>
              <a:t>2 способи </a:t>
            </a:r>
            <a:r>
              <a:rPr lang="uk-UA" sz="2000" dirty="0"/>
              <a:t>відкритого, легалізованого впливу на прийняття політичних рішень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1. Плюралістична модель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2. Корпоративна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модель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000" dirty="0"/>
              <a:t>Третя, </a:t>
            </a:r>
            <a:r>
              <a:rPr lang="uk-UA" sz="2000" dirty="0" smtClean="0"/>
              <a:t>недемократична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патронажно-клієнтельна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модель </a:t>
            </a:r>
            <a:r>
              <a:rPr lang="uk-UA" sz="2000" dirty="0" smtClean="0"/>
              <a:t>виникає у країнах</a:t>
            </a:r>
            <a:r>
              <a:rPr lang="uk-UA" sz="2000" dirty="0"/>
              <a:t>, де з тих чи інших причин результативна взаємодія груп інтересів з владою обмежена або </a:t>
            </a:r>
            <a:r>
              <a:rPr lang="uk-UA" sz="2000" dirty="0" smtClean="0"/>
              <a:t>неможлива. Тоді  </a:t>
            </a:r>
            <a:r>
              <a:rPr lang="uk-UA" sz="2000" dirty="0"/>
              <a:t>виникають </a:t>
            </a:r>
            <a:r>
              <a:rPr lang="uk-UA" sz="2000" dirty="0" smtClean="0"/>
              <a:t>неформальні об’єднання </a:t>
            </a:r>
            <a:r>
              <a:rPr lang="uk-UA" sz="2000" dirty="0"/>
              <a:t>нерівних суб’єктів, де впливовий «патрон» бере на себе захист своїх «клієнтів», які своєю чергою </a:t>
            </a:r>
            <a:r>
              <a:rPr lang="uk-UA" sz="2000" dirty="0" smtClean="0"/>
              <a:t>«розраховуються» з ним певними </a:t>
            </a:r>
            <a:r>
              <a:rPr lang="uk-UA" sz="2000" dirty="0"/>
              <a:t>послугами (наприклад, голосуванням за нього на виборах). Діяльність таких об’єднань можна вважати ще однією, третьою моделлю захисту інтересів </a:t>
            </a:r>
            <a:r>
              <a:rPr lang="uk-UA" sz="2000" dirty="0" smtClean="0"/>
              <a:t>шляхом здійснення прихованої</a:t>
            </a:r>
            <a:r>
              <a:rPr lang="uk-UA" sz="2000" dirty="0"/>
              <a:t>, </a:t>
            </a:r>
            <a:r>
              <a:rPr lang="uk-UA" sz="2000" dirty="0" smtClean="0"/>
              <a:t>напівлегальної </a:t>
            </a:r>
            <a:r>
              <a:rPr lang="uk-UA" sz="2000" dirty="0"/>
              <a:t>групової політики. </a:t>
            </a:r>
          </a:p>
        </p:txBody>
      </p:sp>
    </p:spTree>
    <p:extLst>
      <p:ext uri="{BB962C8B-B14F-4D97-AF65-F5344CB8AC3E}">
        <p14:creationId xmlns:p14="http://schemas.microsoft.com/office/powerpoint/2010/main" val="1435943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58" y="173373"/>
            <a:ext cx="7894040" cy="108497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Плюралістична модель захисту інтересів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89233" y="1258349"/>
            <a:ext cx="6238613" cy="5255703"/>
          </a:xfrm>
        </p:spPr>
        <p:txBody>
          <a:bodyPr>
            <a:noAutofit/>
          </a:bodyPr>
          <a:lstStyle/>
          <a:p>
            <a:r>
              <a:rPr lang="uk-UA" sz="2400" dirty="0" smtClean="0"/>
              <a:t>Забезпечує можливість для суспільних груп вільно організовуватись, захищати свої інтереси й чинити тиск на органи державної влади з метою ухвалення змін до законодавства, яке визначає зміст курсів публічної політики, виступати </a:t>
            </a:r>
            <a:r>
              <a:rPr lang="uk-UA" sz="2400" dirty="0"/>
              <a:t>на політичній арені як визнані </a:t>
            </a:r>
            <a:r>
              <a:rPr lang="uk-UA" sz="2400" dirty="0" smtClean="0"/>
              <a:t>та рівноправні </a:t>
            </a:r>
            <a:r>
              <a:rPr lang="uk-UA" sz="2400" dirty="0"/>
              <a:t>суспільні сили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Найтиповішою є американська модель, на основі узагальнення якої і, значною мірою, на противагу марксистській теорії класової боротьби, ще на початку ХХ ст. у США сформувалась теорія групових інтересів.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17745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099" y="181762"/>
            <a:ext cx="6347713" cy="107658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Принципи плюралістичної моделі групової політики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4098" y="1430747"/>
            <a:ext cx="7099884" cy="475193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altLang="uk-UA" sz="2000" dirty="0"/>
              <a:t>усі люди, що усвідомлюють свої специфічні інтереси, мають право на свободу організації заради їх захисту і представництва;</a:t>
            </a:r>
          </a:p>
          <a:p>
            <a:pPr>
              <a:lnSpc>
                <a:spcPct val="90000"/>
              </a:lnSpc>
            </a:pPr>
            <a:r>
              <a:rPr lang="uk-UA" altLang="uk-UA" sz="2000" dirty="0"/>
              <a:t>конкуренція між групами інтересів є відкритою та чесною й усі вони мають рівний доступ до прийняття політичних рішень;</a:t>
            </a:r>
          </a:p>
          <a:p>
            <a:pPr>
              <a:lnSpc>
                <a:spcPct val="90000"/>
              </a:lnSpc>
            </a:pPr>
            <a:r>
              <a:rPr lang="uk-UA" altLang="uk-UA" sz="2000" dirty="0"/>
              <a:t>у процесі прийняття політичних рішень уряд не надає переваги тій чи іншій групі.</a:t>
            </a:r>
          </a:p>
          <a:p>
            <a:pPr marL="0" indent="0">
              <a:buNone/>
            </a:pPr>
            <a:r>
              <a:rPr lang="uk-UA" sz="2000" dirty="0"/>
              <a:t>Поряд із значними </a:t>
            </a:r>
            <a:r>
              <a:rPr lang="uk-UA" sz="2000" dirty="0" smtClean="0"/>
              <a:t>демократичними здобутками, </a:t>
            </a:r>
            <a:r>
              <a:rPr lang="uk-UA" sz="2000" dirty="0"/>
              <a:t>для </a:t>
            </a:r>
            <a:r>
              <a:rPr lang="uk-UA" sz="2000" dirty="0" smtClean="0"/>
              <a:t>цієї моделі </a:t>
            </a:r>
            <a:r>
              <a:rPr lang="uk-UA" sz="2000" dirty="0"/>
              <a:t>характерне </a:t>
            </a:r>
            <a:r>
              <a:rPr lang="uk-UA" sz="2000" dirty="0" smtClean="0"/>
              <a:t>деяке </a:t>
            </a:r>
            <a:r>
              <a:rPr lang="uk-UA" sz="2000" dirty="0"/>
              <a:t>перебільшення рівноправного змагання груп за вплив на законодавчу й виконавчу владу. Формальна рівноправність, як принцип, у ній безумовно існує. Але як зазначає американський дослідник групової політики </a:t>
            </a:r>
            <a:r>
              <a:rPr lang="en-US" sz="2000" dirty="0"/>
              <a:t>Alan Shank </a:t>
            </a:r>
            <a:r>
              <a:rPr lang="uk-UA" sz="2000" dirty="0"/>
              <a:t>"Фактично, система тиску має ухил на користь вищих класів, що виключає більшість громадян"*.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8977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830" y="584433"/>
            <a:ext cx="4264405" cy="64036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Неокорпоратизм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1384184"/>
            <a:ext cx="7116662" cy="5327009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В теорії – це домінування впливу обмеженої </a:t>
            </a:r>
            <a:r>
              <a:rPr lang="uk-UA" sz="2400" dirty="0"/>
              <a:t>кількості </a:t>
            </a:r>
            <a:r>
              <a:rPr lang="uk-UA" sz="2400" dirty="0" smtClean="0"/>
              <a:t>будь-яких ієрархічно </a:t>
            </a:r>
            <a:r>
              <a:rPr lang="uk-UA" sz="2400" dirty="0"/>
              <a:t>рангованих груп інтересів, що монополізують представництво відповідних сфер суспільного життя за підтримки держави, яку вона надає в обмін на участь у підборі лідерів та призначенні керівного складу цих груп інтересів, а також у формулюванні їхніх </a:t>
            </a:r>
            <a:r>
              <a:rPr lang="uk-UA" sz="2400" dirty="0" smtClean="0"/>
              <a:t>вимог.</a:t>
            </a:r>
          </a:p>
          <a:p>
            <a:r>
              <a:rPr lang="uk-UA" sz="2400" dirty="0" smtClean="0"/>
              <a:t>На практиці йдеться про співпрацю керівників великих профспілкових об’єднань з керівництвом корпорацій під егідою держави у питаннях визначення стандартів оплати та умов праці, а також   легітимного проведення робітничих страйків чи інших протестів. Найяскравіший приклад – Швеція та інші скандинавські країни. Її метою і наслідком є «класовий мир».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3252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870700" cy="1066800"/>
          </a:xfrm>
        </p:spPr>
        <p:txBody>
          <a:bodyPr/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Переваги неокорпоратизму</a:t>
            </a:r>
            <a:endParaRPr lang="uk-UA" alt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uk-UA" altLang="uk-UA" sz="2800" dirty="0" smtClean="0"/>
              <a:t>запобігання виникненню соціальних конфліктів між працею і капіталом;</a:t>
            </a:r>
          </a:p>
          <a:p>
            <a:pPr eaLnBrk="1" hangingPunct="1"/>
            <a:r>
              <a:rPr lang="uk-UA" altLang="uk-UA" sz="2800" dirty="0" smtClean="0"/>
              <a:t>високий ступінь поінформованості сторін щодо своїх потреб;</a:t>
            </a:r>
          </a:p>
          <a:p>
            <a:pPr eaLnBrk="1" hangingPunct="1"/>
            <a:r>
              <a:rPr lang="uk-UA" altLang="uk-UA" sz="2800" dirty="0" smtClean="0"/>
              <a:t>створення ефективних механізмів прийняття рішень, що враховують інтереси усіх учасників відносин, поглиблення взаєморозуміння й співробітництва між ними;</a:t>
            </a:r>
          </a:p>
          <a:p>
            <a:pPr eaLnBrk="1" hangingPunct="1"/>
            <a:r>
              <a:rPr lang="uk-UA" altLang="uk-UA" sz="2800" dirty="0" smtClean="0"/>
              <a:t>підвищення передбачуваності державної політики та зниження вірогідності помилок у прийнятті рішень </a:t>
            </a:r>
          </a:p>
        </p:txBody>
      </p:sp>
    </p:spTree>
    <p:extLst>
      <p:ext uri="{BB962C8B-B14F-4D97-AF65-F5344CB8AC3E}">
        <p14:creationId xmlns:p14="http://schemas.microsoft.com/office/powerpoint/2010/main" val="96610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3" y="302977"/>
            <a:ext cx="7172587" cy="108959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uk-UA" sz="2700" b="1" dirty="0">
                <a:solidFill>
                  <a:schemeClr val="accent2">
                    <a:lumMod val="75000"/>
                  </a:schemeClr>
                </a:solidFill>
              </a:rPr>
              <a:t>Т.12</a:t>
            </a:r>
            <a:r>
              <a:rPr lang="uk-UA" sz="27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3100" b="1" dirty="0" smtClean="0">
                <a:solidFill>
                  <a:schemeClr val="accent2">
                    <a:lumMod val="75000"/>
                  </a:schemeClr>
                </a:solidFill>
              </a:rPr>
              <a:t>Групи </a:t>
            </a:r>
            <a:r>
              <a:rPr lang="uk-UA" sz="3100" b="1" dirty="0">
                <a:solidFill>
                  <a:schemeClr val="accent2">
                    <a:lumMod val="75000"/>
                  </a:schemeClr>
                </a:solidFill>
              </a:rPr>
              <a:t>інтересів та їх роль у </a:t>
            </a:r>
            <a:r>
              <a:rPr lang="uk-UA" sz="3100" b="1" dirty="0" smtClean="0">
                <a:solidFill>
                  <a:schemeClr val="accent2">
                    <a:lumMod val="75000"/>
                  </a:schemeClr>
                </a:solidFill>
              </a:rPr>
              <a:t>політиці /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План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семінару </a:t>
            </a:r>
            <a:endParaRPr lang="uk-UA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9116" y="1585520"/>
            <a:ext cx="7608814" cy="5025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1. Групи інтересів та групи тиску: поняття, типи та </a:t>
            </a:r>
            <a:r>
              <a:rPr lang="uk-UA" sz="2400" dirty="0" smtClean="0"/>
              <a:t>напрями діяльності.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2. Способи захисту групових інтересів. Лобі, лобізм, лобіювання.</a:t>
            </a:r>
          </a:p>
          <a:p>
            <a:pPr marL="0" indent="0">
              <a:buNone/>
            </a:pPr>
            <a:r>
              <a:rPr lang="uk-UA" sz="2400" dirty="0"/>
              <a:t>3. Моделі захисту групових та індивідуальних інтересів в різних країнах:</a:t>
            </a:r>
          </a:p>
          <a:p>
            <a:pPr marL="685800" lvl="1"/>
            <a:r>
              <a:rPr lang="uk-UA" sz="2000" dirty="0"/>
              <a:t>Плюралістична модель (сучасні США; міра її розвитку в Україні)</a:t>
            </a:r>
          </a:p>
          <a:p>
            <a:pPr marL="685800" lvl="1"/>
            <a:r>
              <a:rPr lang="uk-UA" sz="2000" dirty="0" smtClean="0"/>
              <a:t>Неокорпоратизм </a:t>
            </a:r>
            <a:r>
              <a:rPr lang="uk-UA" sz="2000" dirty="0"/>
              <a:t>(Скандинавські країни)</a:t>
            </a:r>
          </a:p>
          <a:p>
            <a:pPr marL="685800" lvl="1"/>
            <a:r>
              <a:rPr lang="uk-UA" sz="2000" dirty="0"/>
              <a:t>Клієнтелізм (США в 19 ст</a:t>
            </a:r>
            <a:r>
              <a:rPr lang="uk-UA" sz="2000" dirty="0" smtClean="0"/>
              <a:t>.; </a:t>
            </a:r>
            <a:r>
              <a:rPr lang="uk-UA" sz="2000" dirty="0"/>
              <a:t>Південь Італії </a:t>
            </a:r>
            <a:r>
              <a:rPr lang="uk-UA" sz="2000" dirty="0" smtClean="0"/>
              <a:t>у ХХ ст.; </a:t>
            </a:r>
            <a:r>
              <a:rPr lang="uk-UA" sz="2000" dirty="0"/>
              <a:t>форми клієнтелізму в </a:t>
            </a:r>
            <a:r>
              <a:rPr lang="uk-UA" sz="2000" dirty="0" smtClean="0"/>
              <a:t>минулому і сучасному житті України)</a:t>
            </a:r>
            <a:endParaRPr lang="uk-UA" sz="20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999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117" y="609600"/>
            <a:ext cx="7046752" cy="11688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Патронажно-клієнтельна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модель захисту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інтересів або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клієнтелізм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8218" y="2185757"/>
            <a:ext cx="6347650" cy="4231821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Виникає у напів-конституційних </a:t>
            </a:r>
            <a:r>
              <a:rPr lang="uk-UA" sz="2400" dirty="0"/>
              <a:t>режимах з глибокою соціальною </a:t>
            </a:r>
            <a:r>
              <a:rPr lang="uk-UA" sz="2400" dirty="0" smtClean="0"/>
              <a:t>нерівністю</a:t>
            </a:r>
          </a:p>
          <a:p>
            <a:r>
              <a:rPr lang="uk-UA" sz="2400" dirty="0" smtClean="0"/>
              <a:t>Забезпечує </a:t>
            </a:r>
            <a:r>
              <a:rPr lang="uk-UA" sz="2400" dirty="0"/>
              <a:t>обмін благами між суб’єктами з неоднаковим суспільним статусом і силою </a:t>
            </a:r>
            <a:r>
              <a:rPr lang="uk-UA" sz="2400" dirty="0" smtClean="0"/>
              <a:t>впливу, а саме:</a:t>
            </a:r>
          </a:p>
          <a:p>
            <a:r>
              <a:rPr lang="uk-UA" sz="2400" dirty="0" smtClean="0"/>
              <a:t>сильний</a:t>
            </a:r>
            <a:r>
              <a:rPr lang="uk-UA" sz="2400" dirty="0"/>
              <a:t>, або патрон, пропонує протекцію і доступ до дефіцитних ресурсів </a:t>
            </a:r>
            <a:r>
              <a:rPr lang="uk-UA" sz="2400" dirty="0" smtClean="0"/>
              <a:t>клієнтові, </a:t>
            </a:r>
            <a:r>
              <a:rPr lang="uk-UA" sz="2400" dirty="0"/>
              <a:t>а клієнт надає патронові політичну або іншу підтримку та послуги.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8383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870700" cy="700087"/>
          </a:xfrm>
        </p:spPr>
        <p:txBody>
          <a:bodyPr/>
          <a:lstStyle/>
          <a:p>
            <a:pPr algn="ctr" eaLnBrk="1" hangingPunct="1"/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Риси клієнтелізму</a:t>
            </a:r>
            <a:r>
              <a:rPr lang="uk-UA" altLang="uk-UA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08050"/>
            <a:ext cx="76962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altLang="uk-UA" sz="2400" dirty="0" smtClean="0"/>
              <a:t>нерівність суб’єктів у доступі до ресурсів;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/>
              <a:t>патронаж;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/>
              <a:t>наявність особистих зобов’язань або общинної солідарності між патроном і клієнтом;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/>
              <a:t>боротьба патрона за контроль над політичними і економічними ресурсами з використанням неправових засобів зміцнення свого впливу (корупція);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/>
              <a:t>партикуляризм інтересів;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/>
              <a:t>наявність та впливовість прихованих груп інтересів і неформальних правил поведінки;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/>
              <a:t>порушення громадянських прав;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/>
              <a:t>протидія впровадженню відносин громадянського суспільства.</a:t>
            </a:r>
          </a:p>
        </p:txBody>
      </p:sp>
    </p:spTree>
    <p:extLst>
      <p:ext uri="{BB962C8B-B14F-4D97-AF65-F5344CB8AC3E}">
        <p14:creationId xmlns:p14="http://schemas.microsoft.com/office/powerpoint/2010/main" val="2459775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1086" y="2530369"/>
            <a:ext cx="6906058" cy="1646302"/>
          </a:xfrm>
        </p:spPr>
        <p:txBody>
          <a:bodyPr/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Лобі, лобізм, лобіювання: суть та методи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50172" y="4404221"/>
            <a:ext cx="1907142" cy="385894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1" dirty="0" smtClean="0"/>
              <a:t>Питання </a:t>
            </a:r>
            <a:r>
              <a:rPr lang="uk-UA" altLang="uk-UA" b="1" dirty="0" smtClean="0"/>
              <a:t>4</a:t>
            </a:r>
            <a:endParaRPr lang="uk-UA" alt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3518593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061" y="609600"/>
            <a:ext cx="7441034" cy="74102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Захист інтересів: тиск і лобіювання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1350628"/>
            <a:ext cx="6347714" cy="5066950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Коли мова йде про </a:t>
            </a:r>
            <a:r>
              <a:rPr lang="uk-UA" sz="2400" dirty="0" smtClean="0"/>
              <a:t>стратегію </a:t>
            </a:r>
            <a:r>
              <a:rPr lang="uk-UA" sz="2400" dirty="0"/>
              <a:t>груп інтересів у відстоюванні своїх вимог щодо державної політики, то ми говоримо про тиск, коли мова йде про тактику, вживаємо термін </a:t>
            </a:r>
            <a:r>
              <a:rPr lang="uk-UA" sz="2400" dirty="0" smtClean="0"/>
              <a:t>лобіювання, пише Алан </a:t>
            </a:r>
            <a:r>
              <a:rPr lang="uk-UA" sz="2400" dirty="0" err="1" smtClean="0"/>
              <a:t>Шанк</a:t>
            </a:r>
            <a:r>
              <a:rPr lang="uk-UA" sz="2400" dirty="0" smtClean="0"/>
              <a:t>*.</a:t>
            </a:r>
            <a:endParaRPr lang="uk-UA" sz="2400" dirty="0" smtClean="0"/>
          </a:p>
          <a:p>
            <a:r>
              <a:rPr lang="uk-UA" sz="2400" dirty="0" smtClean="0"/>
              <a:t>Але виглядає на те, що різниця полягає ще й формах здійснення тиску: </a:t>
            </a:r>
          </a:p>
          <a:p>
            <a:pPr lvl="1"/>
            <a:r>
              <a:rPr lang="uk-UA" sz="2000" dirty="0" smtClean="0"/>
              <a:t>У першому випадку – про безпосередні колективні дії певних груп інтересів (тиск) </a:t>
            </a:r>
          </a:p>
          <a:p>
            <a:pPr lvl="1"/>
            <a:r>
              <a:rPr lang="uk-UA" sz="2000" dirty="0" smtClean="0"/>
              <a:t>У другому – про використання ними посередників – окремих осіб-лобістів  та неформальних політичних об’єднань - лобі (лобіювання)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19931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870700" cy="771525"/>
          </a:xfrm>
        </p:spPr>
        <p:txBody>
          <a:bodyPr/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Лобі, лобізм, лобіювання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696200" cy="4967287"/>
          </a:xfrm>
        </p:spPr>
        <p:txBody>
          <a:bodyPr>
            <a:normAutofit fontScale="85000" lnSpcReduction="10000"/>
          </a:bodyPr>
          <a:lstStyle/>
          <a:p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Слово “лобі”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800" dirty="0" smtClean="0"/>
              <a:t>(англ. –</a:t>
            </a:r>
            <a:r>
              <a:rPr lang="ru-RU" altLang="uk-UA" sz="2800" dirty="0" smtClean="0"/>
              <a:t> </a:t>
            </a:r>
            <a:r>
              <a:rPr lang="en-US" altLang="uk-UA" sz="2800" dirty="0" smtClean="0"/>
              <a:t>lobby)</a:t>
            </a:r>
            <a:r>
              <a:rPr lang="uk-UA" altLang="uk-UA" sz="2800" dirty="0" smtClean="0"/>
              <a:t> означає </a:t>
            </a:r>
            <a:r>
              <a:rPr lang="en-US" altLang="uk-UA" sz="2800" dirty="0" smtClean="0"/>
              <a:t>"</a:t>
            </a:r>
            <a:r>
              <a:rPr lang="uk-UA" altLang="uk-UA" sz="2800" dirty="0" smtClean="0"/>
              <a:t>приймальна</a:t>
            </a:r>
            <a:r>
              <a:rPr lang="en-US" altLang="uk-UA" sz="2800" dirty="0" smtClean="0"/>
              <a:t>"</a:t>
            </a:r>
            <a:r>
              <a:rPr lang="uk-UA" altLang="uk-UA" sz="2800" dirty="0" smtClean="0"/>
              <a:t>, </a:t>
            </a:r>
            <a:r>
              <a:rPr lang="en-US" altLang="uk-UA" sz="2800" dirty="0" smtClean="0"/>
              <a:t>"</a:t>
            </a:r>
            <a:r>
              <a:rPr lang="uk-UA" altLang="uk-UA" sz="2800" dirty="0" smtClean="0"/>
              <a:t>вестибюль</a:t>
            </a:r>
            <a:r>
              <a:rPr lang="en-US" altLang="uk-UA" sz="2800" dirty="0" smtClean="0"/>
              <a:t>"</a:t>
            </a:r>
            <a:r>
              <a:rPr lang="uk-UA" altLang="uk-UA" sz="2800" dirty="0" smtClean="0"/>
              <a:t>, </a:t>
            </a:r>
            <a:r>
              <a:rPr lang="en-US" altLang="uk-UA" sz="2800" dirty="0" smtClean="0"/>
              <a:t>"</a:t>
            </a:r>
            <a:r>
              <a:rPr lang="uk-UA" altLang="uk-UA" sz="2800" dirty="0" smtClean="0"/>
              <a:t>кулуари</a:t>
            </a:r>
            <a:r>
              <a:rPr lang="en-US" altLang="uk-UA" sz="2800" dirty="0" smtClean="0"/>
              <a:t>"</a:t>
            </a:r>
            <a:r>
              <a:rPr lang="uk-UA" altLang="uk-UA" sz="2800" dirty="0" smtClean="0"/>
              <a:t>. </a:t>
            </a:r>
          </a:p>
          <a:p>
            <a:pPr eaLnBrk="1" hangingPunct="1"/>
            <a:r>
              <a:rPr lang="uk-UA" altLang="uk-UA" sz="2800" dirty="0" smtClean="0"/>
              <a:t>Лобі в політиці — це неформальні кулуарні об’єднання високо-оплачуваних представників або агентів тих суспільних груп, які є достатньо організованими і багатими, щоб їх утримувати. </a:t>
            </a:r>
          </a:p>
          <a:p>
            <a:pPr eaLnBrk="1" hangingPunct="1"/>
            <a:r>
              <a:rPr lang="uk-UA" altLang="uk-UA" sz="2800" dirty="0" smtClean="0"/>
              <a:t>Лобізм, лобіювання – практична діяльність таких груп та індивідів, спрямована на “проштовхування” інтересів їхніх клієнтів</a:t>
            </a:r>
            <a:endParaRPr lang="en-US" altLang="uk-UA" sz="2800" dirty="0" smtClean="0"/>
          </a:p>
          <a:p>
            <a:pPr marL="0" indent="0" eaLnBrk="1" hangingPunct="1">
              <a:buNone/>
            </a:pPr>
            <a:r>
              <a:rPr lang="uk-UA" altLang="uk-UA" sz="2800" dirty="0" smtClean="0"/>
              <a:t>У деяких країнах (США) лобізм розглядається як вид професійної діяльності. Лобісти реєструються, декларують свої доходи і сплачують податки. В інших країнах така діяльність є більш прихованою.</a:t>
            </a:r>
            <a:endParaRPr lang="en-US" altLang="uk-UA" sz="2800" dirty="0"/>
          </a:p>
          <a:p>
            <a:pPr eaLnBrk="1" hangingPunct="1"/>
            <a:endParaRPr lang="uk-UA" alt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4229494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870700" cy="1008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Техніки та напрями діяльності</a:t>
            </a:r>
            <a:r>
              <a:rPr lang="uk-UA" altLang="uk-U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професійних лобістів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557338"/>
            <a:ext cx="6977063" cy="43926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 smtClean="0"/>
              <a:t>виступи в комітетах і комісіях парламенту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 smtClean="0"/>
              <a:t>участь у підготовці законопроектів на рівні виконавчої влади або пропонування своїх власних розробок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 smtClean="0"/>
              <a:t>використання методів ‘</a:t>
            </a:r>
            <a:r>
              <a:rPr lang="en-US" altLang="uk-UA" sz="2400" dirty="0" smtClean="0"/>
              <a:t>public relations</a:t>
            </a:r>
            <a:r>
              <a:rPr lang="uk-UA" altLang="uk-UA" sz="2400" dirty="0" smtClean="0"/>
              <a:t>’ для формування суспільної думки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 smtClean="0"/>
              <a:t>«робота» з депутатами для зайняття ними «правильної» позиції під час дебатів (особисті зустрічі, контакти, переговори)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 smtClean="0"/>
              <a:t>цілеспрямовані дії «своїх людей» (неофіційних лобістів) в органах влади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uk-UA" altLang="uk-UA" sz="2400" dirty="0" smtClean="0"/>
              <a:t>підкуп посадових осіб</a:t>
            </a:r>
          </a:p>
        </p:txBody>
      </p:sp>
    </p:spTree>
    <p:extLst>
      <p:ext uri="{BB962C8B-B14F-4D97-AF65-F5344CB8AC3E}">
        <p14:creationId xmlns:p14="http://schemas.microsoft.com/office/powerpoint/2010/main" val="1641355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870700" cy="11318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Легальність практик лобіювання у США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174684" cy="47738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2400" dirty="0" smtClean="0"/>
              <a:t>Ще 1946 року у </a:t>
            </a:r>
            <a:r>
              <a:rPr lang="uk-UA" altLang="uk-UA" sz="2400" dirty="0"/>
              <a:t>США прийняли «</a:t>
            </a:r>
            <a:r>
              <a:rPr lang="uk-UA" altLang="uk-UA" sz="2400" dirty="0" smtClean="0"/>
              <a:t>Федеральний закон про регулювання лобізму».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dirty="0" smtClean="0"/>
              <a:t>У 1995 році був прийнятий «Закон про відкритість лобіювання».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dirty="0" smtClean="0"/>
              <a:t>За визначенням Сенату США, «</a:t>
            </a:r>
            <a:r>
              <a:rPr lang="uk-UA" altLang="uk-UA" sz="2400" b="1" dirty="0" smtClean="0"/>
              <a:t>лобіювання – це </a:t>
            </a:r>
            <a:r>
              <a:rPr lang="uk-UA" alt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практика переконування законодавців </a:t>
            </a:r>
            <a:r>
              <a:rPr lang="uk-UA" altLang="uk-UA" sz="2400" dirty="0" smtClean="0"/>
              <a:t>у тому, що вони мають запропонувати, прийняти чи відхилити законодавство або змінити чинні закони. Лобіст може працювати на групу, організацію чи галузь, надаючи інформацію щодо законодавчих пропозицій з метою підтримати інтереси його чи її клієнта».</a:t>
            </a:r>
          </a:p>
        </p:txBody>
      </p:sp>
    </p:spTree>
    <p:extLst>
      <p:ext uri="{BB962C8B-B14F-4D97-AF65-F5344CB8AC3E}">
        <p14:creationId xmlns:p14="http://schemas.microsoft.com/office/powerpoint/2010/main" val="1977699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870700" cy="1008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Техніки та напрями діяльності</a:t>
            </a:r>
            <a:r>
              <a:rPr lang="uk-UA" altLang="uk-U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професійних лобістів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14116" y="1708340"/>
            <a:ext cx="6977063" cy="43926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altLang="uk-UA" sz="2400" dirty="0" smtClean="0"/>
              <a:t>виступи в комітетах і комісіях парламенту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/>
              <a:t>участь у підготовці законопроектів на рівні виконавчої влади або пропонування своїх власних розробок 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/>
              <a:t>використання методів ‘</a:t>
            </a:r>
            <a:r>
              <a:rPr lang="uk-UA" altLang="uk-UA" sz="2400" dirty="0" err="1" smtClean="0"/>
              <a:t>public</a:t>
            </a:r>
            <a:r>
              <a:rPr lang="uk-UA" altLang="uk-UA" sz="2400" dirty="0" smtClean="0"/>
              <a:t> </a:t>
            </a:r>
            <a:r>
              <a:rPr lang="uk-UA" altLang="uk-UA" sz="2400" dirty="0" err="1" smtClean="0"/>
              <a:t>relations</a:t>
            </a:r>
            <a:r>
              <a:rPr lang="uk-UA" altLang="uk-UA" sz="2400" dirty="0" smtClean="0"/>
              <a:t>’ для формування суспільної думки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/>
              <a:t>«робота» з депутатами для зайняття ними «правильної» позиції під час дебатів (особисті зустрічі, контакти, переговори)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/>
              <a:t>цілеспрямовані дії «своїх людей» (неофіційних лобістів) в органах влади</a:t>
            </a:r>
          </a:p>
          <a:p>
            <a:pPr>
              <a:lnSpc>
                <a:spcPct val="80000"/>
              </a:lnSpc>
            </a:pPr>
            <a:r>
              <a:rPr lang="uk-UA" altLang="uk-UA" sz="2400" dirty="0" smtClean="0"/>
              <a:t>підкуп посадових осіб</a:t>
            </a:r>
          </a:p>
        </p:txBody>
      </p:sp>
    </p:spTree>
    <p:extLst>
      <p:ext uri="{BB962C8B-B14F-4D97-AF65-F5344CB8AC3E}">
        <p14:creationId xmlns:p14="http://schemas.microsoft.com/office/powerpoint/2010/main" val="727075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57263"/>
            <a:ext cx="6344873" cy="65713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Процес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лобіювання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1166071"/>
            <a:ext cx="6814657" cy="537734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Лобісти встановлюють контакти з представниками влади та намагаються їх переконати у корисності ухвалення або, навпаки, утримання від ухвалення певних рішень, які відповідають бажанням / вимогам / очікуванням певної групи інтересів, що наймає або в інший спосіб спонукає лобістів діяти на її користь. </a:t>
            </a:r>
          </a:p>
          <a:p>
            <a:r>
              <a:rPr lang="uk-UA" sz="2400" b="1" dirty="0"/>
              <a:t>Отже, лобізм</a:t>
            </a:r>
            <a:r>
              <a:rPr lang="uk-UA" sz="2400" dirty="0"/>
              <a:t> (як явище) та </a:t>
            </a:r>
            <a:r>
              <a:rPr lang="uk-UA" sz="2400" b="1" dirty="0"/>
              <a:t>лобіювання</a:t>
            </a:r>
            <a:r>
              <a:rPr lang="uk-UA" sz="2400" dirty="0"/>
              <a:t> (як діяльність) у традиційному значенні – це специфічні засоби досягнення цілей групами інтересів </a:t>
            </a:r>
            <a:r>
              <a:rPr lang="uk-UA" sz="2400" b="1" dirty="0"/>
              <a:t>через </a:t>
            </a:r>
            <a:r>
              <a:rPr lang="uk-UA" sz="2400" b="1" dirty="0" smtClean="0"/>
              <a:t>компетентних та наближених </a:t>
            </a:r>
            <a:r>
              <a:rPr lang="uk-UA" sz="2400" b="1" dirty="0"/>
              <a:t>до влади </a:t>
            </a:r>
            <a:r>
              <a:rPr lang="uk-UA" sz="2400" b="1" dirty="0" smtClean="0"/>
              <a:t>посередників</a:t>
            </a:r>
            <a:r>
              <a:rPr lang="uk-UA" sz="2400" dirty="0" smtClean="0"/>
              <a:t>-</a:t>
            </a:r>
            <a:r>
              <a:rPr lang="uk-UA" sz="2400" b="1" dirty="0" smtClean="0"/>
              <a:t>лобістів</a:t>
            </a:r>
            <a:r>
              <a:rPr lang="uk-UA" sz="2400" dirty="0" smtClean="0"/>
              <a:t>. </a:t>
            </a:r>
            <a:endParaRPr lang="uk-UA" sz="2400" dirty="0"/>
          </a:p>
          <a:p>
            <a:endParaRPr lang="uk-UA" sz="20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4769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34224"/>
            <a:ext cx="6870700" cy="989901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Широке розуміння  лобіювання та поняття лобі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08015"/>
            <a:ext cx="7032072" cy="517373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400" dirty="0"/>
              <a:t>В наш час поняття лобіювання іноді трактують дуже широко, підводячи під нього багато інших видів діяльності, пов’язаних із захистом </a:t>
            </a:r>
            <a:r>
              <a:rPr lang="uk-UA" sz="2400" dirty="0" smtClean="0"/>
              <a:t>інтересів</a:t>
            </a:r>
            <a:r>
              <a:rPr lang="uk-UA" sz="2400" dirty="0"/>
              <a:t>, що фактично веде до ототожнення лобіювання з будь-якими формами </a:t>
            </a:r>
            <a:r>
              <a:rPr lang="uk-UA" sz="2400" dirty="0" smtClean="0"/>
              <a:t>діяльності груп </a:t>
            </a:r>
            <a:r>
              <a:rPr lang="uk-UA" sz="2400" dirty="0"/>
              <a:t>інтересів.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/>
              <a:t>Один з американських підручників визначає лобіювання як “діяльність організованих інтересів, метою якої є здійснення впливу на державних службовців”.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 “лобі” використовують, коли йдеться про ті сили в парламенті чи суспільстві загалом, які послідовно виступають на захист певної групи, спільноти чи держави 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uk-UA" altLang="uk-UA" sz="1800" dirty="0" smtClean="0"/>
              <a:t>(Аграрне лобі у ВР України; про-ізраїльське лобі у США тощо).</a:t>
            </a:r>
          </a:p>
        </p:txBody>
      </p:sp>
    </p:spTree>
    <p:extLst>
      <p:ext uri="{BB962C8B-B14F-4D97-AF65-F5344CB8AC3E}">
        <p14:creationId xmlns:p14="http://schemas.microsoft.com/office/powerpoint/2010/main" val="249169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22" y="141668"/>
            <a:ext cx="6347713" cy="654919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Практичне завдання до семінару з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т.12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680" y="717626"/>
            <a:ext cx="7166995" cy="2617730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Спираючись на знання про неоднакову роль і  результативність форм захисту інтересів за різних суспільних умов, дайте обґрунтовану відповідь на наступне запитання та поясніть свій вибір: </a:t>
            </a:r>
          </a:p>
          <a:p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Якби Ви були фермером і хотіли домогтися від уряду регулювання цін або зниження податку на землю, до яких заходів Ви найімовірніше звернулися б залежно від країни проживання:</a:t>
            </a: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00" y="3414318"/>
            <a:ext cx="7372855" cy="30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4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30595" y="3162650"/>
            <a:ext cx="6587277" cy="888186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Захист </a:t>
            </a: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інтересів в Україні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52844" y="4285726"/>
            <a:ext cx="1621916" cy="420498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1" dirty="0" smtClean="0"/>
              <a:t>Питання 5</a:t>
            </a:r>
          </a:p>
        </p:txBody>
      </p:sp>
    </p:spTree>
    <p:extLst>
      <p:ext uri="{BB962C8B-B14F-4D97-AF65-F5344CB8AC3E}">
        <p14:creationId xmlns:p14="http://schemas.microsoft.com/office/powerpoint/2010/main" val="2332821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41" y="167780"/>
            <a:ext cx="6923714" cy="109056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Захист групових інтересів в Україні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1258349"/>
            <a:ext cx="6663656" cy="529345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 </a:t>
            </a:r>
            <a:r>
              <a:rPr lang="uk-UA" dirty="0" smtClean="0"/>
              <a:t>Україні групи </a:t>
            </a:r>
            <a:r>
              <a:rPr lang="uk-UA" dirty="0"/>
              <a:t>інтересів мають різні можливості та обирають різні шляхи впливу на політику. Найменш матеріально забезпечені — ветеранські об'єднання, групи захисту жертв Чорно­би­ля, екологічні рухи, об'єднання пенсіонерів намагаються впливати на політику  здебільшого через участь у громадських акціях протесту. </a:t>
            </a:r>
            <a:endParaRPr lang="uk-UA" dirty="0" smtClean="0"/>
          </a:p>
          <a:p>
            <a:r>
              <a:rPr lang="uk-UA" dirty="0" smtClean="0"/>
              <a:t>Більш </a:t>
            </a:r>
            <a:r>
              <a:rPr lang="uk-UA" dirty="0"/>
              <a:t>респектабельні — об'єднання приватних та державних підприємців, керівники аграрного сектора лобіюють інтереси через своїх членів парламенту, мають "свої" політичні партії.  </a:t>
            </a:r>
            <a:endParaRPr lang="uk-UA" dirty="0" smtClean="0"/>
          </a:p>
          <a:p>
            <a:r>
              <a:rPr lang="uk-UA" dirty="0" smtClean="0"/>
              <a:t>Директори </a:t>
            </a:r>
            <a:r>
              <a:rPr lang="uk-UA" dirty="0"/>
              <a:t>найбільших </a:t>
            </a:r>
            <a:r>
              <a:rPr lang="uk-UA" dirty="0" smtClean="0"/>
              <a:t>підприємств </a:t>
            </a:r>
            <a:r>
              <a:rPr lang="uk-UA" dirty="0"/>
              <a:t>у промисловості й аграрному секторі, так само як і найбільші приватні власники намагаються впливати на політику, </a:t>
            </a:r>
            <a:r>
              <a:rPr lang="uk-UA" dirty="0" smtClean="0"/>
              <a:t>оплативши проходження своїх людей до парламенту та уряду.</a:t>
            </a:r>
            <a:endParaRPr lang="uk-UA" dirty="0"/>
          </a:p>
          <a:p>
            <a:r>
              <a:rPr lang="uk-UA" dirty="0"/>
              <a:t> </a:t>
            </a:r>
            <a:r>
              <a:rPr lang="uk-UA" dirty="0" smtClean="0"/>
              <a:t>Олігархи володіють партіями (а відтак депутатів парламенту), засобами масової інформації та встановлюють монополії в критично важливих галузях. Використання бюджету у приватних інтересах – не рідкість для особливо впливових магнатів.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6756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C9C05-97CE-4D72-B1DD-47E2E0D7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" y="240070"/>
            <a:ext cx="3398905" cy="745263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Протести шахтарів під  керівництвом профспілок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908C4F5-55B5-4E5B-BF15-208B0E538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704" y="111840"/>
            <a:ext cx="4262265" cy="322422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37F026-6B03-43F1-AAB2-E303E1C3B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98" y="1113563"/>
            <a:ext cx="3398905" cy="5515837"/>
          </a:xfrm>
        </p:spPr>
        <p:txBody>
          <a:bodyPr>
            <a:normAutofit/>
          </a:bodyPr>
          <a:lstStyle/>
          <a:p>
            <a:r>
              <a:rPr lang="uk-UA" sz="2000" dirty="0"/>
              <a:t>Страйки й марші шахтарів в СРСР часів перебудови та в незалежній Україні були найпоширенішими формами  протесту проти важких умов праці та незадовільної її оплати. Організаторами цих акцій були шахтарські профспілки. Протести стали рідкістю після підпорядкування шахтарів «своїм» олігархам і вміле скерування останніми усіх протистоянь  з класового на міжрегіональний рівень.</a:t>
            </a:r>
          </a:p>
          <a:p>
            <a:endParaRPr lang="uk-UA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CC698D-8A56-4016-969E-246AF086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704" y="3379631"/>
            <a:ext cx="48306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916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4558"/>
            <a:ext cx="7024383" cy="100667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Спроба об’єднання груп інтересів в Україні з політичною метою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1367406"/>
            <a:ext cx="6294540" cy="526828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 час виборів 2019 р.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виникла ідея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об’єднати якомога більшу кількість неолігархічних груп діючих інтересів довкола певного кандидата в президенти,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сформулювати йому «замовлення на результати політики» та профінансувати його виборчу кампанію (мовляв: хто платить, той і замовляє музику)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Силами представників громадянського суспільства та деяких експертів була утворена Громадянська Платформа «Сила Виборців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». Її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учасники профінансували й провели чималу організаційну роботу в центрі й на місцях з метою об’єднати, як вони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планували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1 млн виборців, кожен з яких мав би зробити внесок 50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грн. В «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турборежимі» об’їхали  всю Україну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 цей проект залишився незавершеним – через низку організаційних і культурно-психологічних причин. 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20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1963" y="248875"/>
            <a:ext cx="6266576" cy="69790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«Час ставати спроможними»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Місце для зображення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4" b="23244"/>
          <a:stretch>
            <a:fillRect/>
          </a:stretch>
        </p:blipFill>
        <p:spPr>
          <a:xfrm>
            <a:off x="763399" y="1044476"/>
            <a:ext cx="4001548" cy="2414146"/>
          </a:xfrm>
        </p:spPr>
      </p:pic>
      <p:pic>
        <p:nvPicPr>
          <p:cNvPr id="1025" name="Рисунок 4" descr="Руслан Рохов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7" y="219379"/>
            <a:ext cx="666596" cy="6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02671" y="3755901"/>
            <a:ext cx="66021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Газета «День», 6 вересня 2018. 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Публікація Руслана Рохова, одного з головних організаторів «Платформи виборців», до якої увійшли і яку профінансували низка груп інтересів з малого й середнього бізнесу, намагаючись фінансово й організаційно підтримати «свого», незалежного від олігархічних інтересів політика чи політичну силу за умови, що ті підтримають вимоги цих груп інтересів після приходу до влади.</a:t>
            </a:r>
          </a:p>
          <a:p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4764947" y="2724217"/>
            <a:ext cx="2565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хто платить, той і </a:t>
            </a:r>
          </a:p>
          <a:p>
            <a:r>
              <a:rPr lang="uk-UA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замовляє музику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827864" y="1238015"/>
            <a:ext cx="341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Громадянська платформа «Сила виборців» (2019)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7914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846" y="276838"/>
            <a:ext cx="6140741" cy="1057013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Громадянська платформа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«Сила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виборців» не вдалася?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0509" y="1333851"/>
            <a:ext cx="6182687" cy="522634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залучення людей до руху за принципом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«піраміди»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була помилковою. 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Зашкодив поспіх, який вів до дезорганізації та взаємних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претензій.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Платформи увійшли не найбільш по-громадянському налаштовані «групи інтересів», тобто такі, що ставили свої власні (особисті й групові) інтереси та вимоги на перше місце, а для початку потрібна певна жертовність;</a:t>
            </a:r>
          </a:p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Дехто з лідерів цих об’єднань, витратившись на масові акції протесту та створення цієї платформи, зрештою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вирішив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«продатися» політикам, щоб «відбити» вкладені кошти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44452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62" y="106790"/>
            <a:ext cx="6459523" cy="127739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Перший млинець – глевкий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Занепад руху за Створення «Платформи виборців»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4558" y="1384184"/>
            <a:ext cx="3791824" cy="5208167"/>
          </a:xfrm>
        </p:spPr>
        <p:txBody>
          <a:bodyPr>
            <a:no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Довести справу до кінця не вдалося через низку причин – брак часу, брак згоди щодо обов’язкових пунктів програми, щодо вкладу учасників у фінансування проекту, а також щодо кандидата, якому варто надавати підтримку та через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особисті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якості учасників процесу. </a:t>
            </a:r>
          </a:p>
          <a:p>
            <a:r>
              <a:rPr lang="uk-UA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 </a:t>
            </a:r>
            <a:r>
              <a:rPr lang="uk-UA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розпався, але його досвід мав би бути використаний у майбутньому, як місток для переходу від олігархічно-клієнтельної до плюралістичної політики.</a:t>
            </a:r>
          </a:p>
          <a:p>
            <a:endParaRPr lang="uk-UA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47" y="1443770"/>
            <a:ext cx="4421479" cy="269144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850547" y="4135216"/>
            <a:ext cx="4259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Один з найактивніших учасників руху, який потім сам висунувся (технічним кандидатом) в президенти</a:t>
            </a:r>
          </a:p>
        </p:txBody>
      </p:sp>
    </p:spTree>
    <p:extLst>
      <p:ext uri="{BB962C8B-B14F-4D97-AF65-F5344CB8AC3E}">
        <p14:creationId xmlns:p14="http://schemas.microsoft.com/office/powerpoint/2010/main" val="181394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31428"/>
            <a:ext cx="6347713" cy="67391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Література до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т.12.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8" y="805344"/>
            <a:ext cx="7024383" cy="5712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Основна</a:t>
            </a:r>
          </a:p>
          <a:p>
            <a:pPr lvl="0"/>
            <a:r>
              <a:rPr lang="uk-UA" dirty="0"/>
              <a:t>Основи демократії. Підручник / За </a:t>
            </a:r>
            <a:r>
              <a:rPr lang="uk-UA" noProof="1"/>
              <a:t>заг. ред. А. Колодій. – Львів: Астролябія, 2009. – Розділ 18. – </a:t>
            </a:r>
            <a:r>
              <a:rPr lang="ru-RU" dirty="0"/>
              <a:t>С. 545-576. </a:t>
            </a:r>
            <a:r>
              <a:rPr lang="uk-UA" dirty="0"/>
              <a:t> </a:t>
            </a:r>
          </a:p>
          <a:p>
            <a:pPr lvl="0"/>
            <a:r>
              <a:rPr lang="uk-UA" dirty="0"/>
              <a:t>Політологія. Книга перша: Політика та суспільство. Книга друга: Держава і суспільство / А. Колодій та ін. – 2-е вид., перероб. і доп. – К.: Ельга, Ніка-Центр, 2002. – Розділ 6. -</a:t>
            </a:r>
            <a:br>
              <a:rPr lang="uk-UA" dirty="0"/>
            </a:br>
            <a:r>
              <a:rPr lang="uk-UA" dirty="0"/>
              <a:t>С. 163-200.</a:t>
            </a:r>
          </a:p>
          <a:p>
            <a:pPr lvl="0"/>
            <a:r>
              <a:rPr lang="en-US" dirty="0"/>
              <a:t>Hague Rod and Harrop Martin. Comparative Government and Politics. An Introduction:  6th Edition. – Palgrave MacMillan, 2004. – Ch. </a:t>
            </a:r>
            <a:r>
              <a:rPr lang="uk-UA" dirty="0"/>
              <a:t>10. </a:t>
            </a:r>
            <a:r>
              <a:rPr lang="en-US" dirty="0"/>
              <a:t>P</a:t>
            </a:r>
            <a:r>
              <a:rPr lang="uk-UA" dirty="0"/>
              <a:t>. </a:t>
            </a:r>
            <a:r>
              <a:rPr lang="en-US" dirty="0"/>
              <a:t>166-184.</a:t>
            </a:r>
            <a:endParaRPr lang="uk-UA" dirty="0"/>
          </a:p>
          <a:p>
            <a:pPr marL="0" indent="0">
              <a:buNone/>
            </a:pP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Додаткова</a:t>
            </a:r>
          </a:p>
          <a:p>
            <a:r>
              <a:rPr lang="uk-UA" dirty="0" smtClean="0"/>
              <a:t>Базілевич Д. </a:t>
            </a:r>
            <a:r>
              <a:rPr lang="uk-UA" dirty="0"/>
              <a:t>Де-факто лобізм в Україні є, де-юре скоро </a:t>
            </a:r>
            <a:r>
              <a:rPr lang="uk-UA" dirty="0" smtClean="0"/>
              <a:t>з'явиться // Вісник </a:t>
            </a:r>
            <a:r>
              <a:rPr lang="uk-UA" dirty="0"/>
              <a:t>Програми імені Фулбрайта в </a:t>
            </a:r>
            <a:r>
              <a:rPr lang="uk-UA" sz="1600" dirty="0" smtClean="0"/>
              <a:t>Україні, </a:t>
            </a:r>
            <a:r>
              <a:rPr lang="uk-UA" sz="1600" dirty="0"/>
              <a:t>2009, № </a:t>
            </a:r>
            <a:r>
              <a:rPr lang="uk-UA" sz="1600" dirty="0" smtClean="0"/>
              <a:t>1. - </a:t>
            </a:r>
            <a:r>
              <a:rPr lang="uk-UA" b="1" u="sng" dirty="0">
                <a:hlinkClick r:id="rId2"/>
              </a:rPr>
              <a:t>http://igordejak.org.ua/test/visnyk/visnyk2.html</a:t>
            </a:r>
            <a:r>
              <a:rPr lang="uk-UA" dirty="0"/>
              <a:t>; </a:t>
            </a:r>
            <a:r>
              <a:rPr lang="uk-UA" dirty="0" smtClean="0"/>
              <a:t>Його ж</a:t>
            </a:r>
            <a:r>
              <a:rPr lang="uk-UA" dirty="0"/>
              <a:t>: В Україні існує </a:t>
            </a:r>
            <a:r>
              <a:rPr lang="uk-UA" noProof="1" smtClean="0"/>
              <a:t>квазілобізм // Дзеркало тижня”. 31.0І.2009. - </a:t>
            </a:r>
            <a:r>
              <a:rPr lang="uk-UA" b="1" u="sng" noProof="1" smtClean="0">
                <a:hlinkClick r:id="rId3"/>
              </a:rPr>
              <a:t>http://www.dt.ua/1000/1050/65255/</a:t>
            </a:r>
            <a:endParaRPr lang="uk-UA" b="1" u="sng" noProof="1" smtClean="0"/>
          </a:p>
          <a:p>
            <a:r>
              <a:rPr lang="uk-UA" noProof="1" smtClean="0"/>
              <a:t>Бондаренко Кость. Власники країни // Львівська Газета. – 2003, 3-17 липня (№№ 197–207). </a:t>
            </a:r>
            <a:endParaRPr lang="uk-UA" sz="2000" b="1" i="1" noProof="1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1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4224"/>
            <a:ext cx="6347713" cy="49495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Література до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т.12.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704675"/>
            <a:ext cx="6347714" cy="615332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Додаткова (продовження)</a:t>
            </a:r>
          </a:p>
          <a:p>
            <a:pPr lvl="0"/>
            <a:r>
              <a:rPr lang="uk-UA" dirty="0" smtClean="0"/>
              <a:t>Колодій </a:t>
            </a:r>
            <a:r>
              <a:rPr lang="uk-UA" dirty="0"/>
              <a:t>А. На шляху до громадянського суспільства. Теоретичні засади й соціокультурні передумови демократичної трансформації в Україні. – Львів: Червона Калина, 2002. </a:t>
            </a:r>
            <a:r>
              <a:rPr lang="uk-UA" dirty="0" smtClean="0"/>
              <a:t>– </a:t>
            </a:r>
            <a:r>
              <a:rPr lang="uk-UA" dirty="0"/>
              <a:t>С. 88-100.</a:t>
            </a:r>
          </a:p>
          <a:p>
            <a:pPr lvl="0"/>
            <a:r>
              <a:rPr lang="uk-UA" dirty="0"/>
              <a:t>Коен Д. Лобіювання у конгресі США // Політологічні читання. – 1992. – №2.</a:t>
            </a:r>
          </a:p>
          <a:p>
            <a:pPr lvl="0"/>
            <a:r>
              <a:rPr lang="uk-UA" dirty="0"/>
              <a:t>Колодій А. "Олігархи" й "олігархія": зміст понять та українська політична дійсність // Наукові записки НаУКМА. Політичні науки. - Вип. 19. – 2001 </a:t>
            </a:r>
            <a:r>
              <a:rPr lang="uk-UA" u="sng" dirty="0">
                <a:hlinkClick r:id="rId2"/>
              </a:rPr>
              <a:t>http://www.political-studies.com/democracy/oligarchy.html</a:t>
            </a:r>
            <a:endParaRPr lang="uk-UA" dirty="0"/>
          </a:p>
          <a:p>
            <a:pPr lvl="0"/>
            <a:r>
              <a:rPr lang="uk-UA" dirty="0"/>
              <a:t>Лісничук О. "Кланова демократія" в Україні: привід чи реальність // Розбудова держави. – 1997. – № 11.</a:t>
            </a:r>
          </a:p>
          <a:p>
            <a:r>
              <a:rPr lang="uk-UA" dirty="0" smtClean="0"/>
              <a:t>Новохацький В. Тенденції забезпечення громадського інтересу в суспільстві та державі</a:t>
            </a:r>
            <a:r>
              <a:rPr lang="uk-UA" b="1" dirty="0" smtClean="0"/>
              <a:t> </a:t>
            </a:r>
            <a:r>
              <a:rPr lang="uk-UA" dirty="0" smtClean="0"/>
              <a:t>// Політичний менеджмент. – 2004. – № 6 (9). – C. 64-78.</a:t>
            </a:r>
          </a:p>
          <a:p>
            <a:pPr lvl="0"/>
            <a:r>
              <a:rPr lang="uk-UA" dirty="0" smtClean="0"/>
              <a:t>Шмиттер </a:t>
            </a:r>
            <a:r>
              <a:rPr lang="uk-UA" dirty="0"/>
              <a:t>Ф. Неокорпоративизм // Полис. – 1997. – № 2.</a:t>
            </a:r>
          </a:p>
          <a:p>
            <a:pPr lvl="0"/>
            <a:r>
              <a:rPr lang="en-US" dirty="0"/>
              <a:t>Kubicek, Paul.</a:t>
            </a:r>
            <a:r>
              <a:rPr lang="en-US" i="1" dirty="0"/>
              <a:t> </a:t>
            </a:r>
            <a:r>
              <a:rPr lang="en-US" dirty="0"/>
              <a:t>Unbroken Ties: The State, Interest Associations, and Corporatism in Post-Soviet Ukraine. – Ann Arbor, 2000</a:t>
            </a:r>
            <a:r>
              <a:rPr lang="ru-RU" dirty="0" smtClean="0"/>
              <a:t>. - </a:t>
            </a:r>
            <a:r>
              <a:rPr lang="en-US" dirty="0"/>
              <a:t>– 275 </a:t>
            </a:r>
            <a:r>
              <a:rPr lang="ru-RU" dirty="0"/>
              <a:t>р</a:t>
            </a:r>
            <a:r>
              <a:rPr lang="en-US" dirty="0"/>
              <a:t>.</a:t>
            </a:r>
            <a:endParaRPr lang="uk-UA" dirty="0"/>
          </a:p>
          <a:p>
            <a:pPr lvl="0"/>
            <a:r>
              <a:rPr lang="en-US" dirty="0" smtClean="0"/>
              <a:t>Olson </a:t>
            </a:r>
            <a:r>
              <a:rPr lang="en-US" dirty="0"/>
              <a:t>M. The Logic of Collective Action. - Cambridge, </a:t>
            </a:r>
            <a:r>
              <a:rPr lang="en-US" dirty="0" smtClean="0"/>
              <a:t>Mass</a:t>
            </a:r>
            <a:r>
              <a:rPr lang="uk-UA" dirty="0" smtClean="0"/>
              <a:t>.</a:t>
            </a:r>
            <a:r>
              <a:rPr lang="en-US" dirty="0" smtClean="0"/>
              <a:t>: </a:t>
            </a:r>
            <a:r>
              <a:rPr lang="en-US" dirty="0"/>
              <a:t>Harvard University Press, 1965. - x, 176 p.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870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6228" y="2206305"/>
            <a:ext cx="7367922" cy="16243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Плюралістична демократія і групові й загальні суспільні інтереси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872292" y="3902382"/>
            <a:ext cx="1582185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uk-UA" b="1" dirty="0" smtClean="0"/>
              <a:t>(Питання 1)</a:t>
            </a:r>
          </a:p>
        </p:txBody>
      </p:sp>
    </p:spTree>
    <p:extLst>
      <p:ext uri="{BB962C8B-B14F-4D97-AF65-F5344CB8AC3E}">
        <p14:creationId xmlns:p14="http://schemas.microsoft.com/office/powerpoint/2010/main" val="275151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894" y="159682"/>
            <a:ext cx="7198511" cy="1048332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Концепція плюралістичної демократії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1308682"/>
            <a:ext cx="6738456" cy="49159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uk-UA" altLang="uk-UA" sz="2200" dirty="0" smtClean="0"/>
              <a:t>Демократія – це народовладдя. Проте народ у жодному сучасному суспільстві не є єдиним; він складається з великої кількості конкуруючих груп, кожна зі своїми інтересами.</a:t>
            </a:r>
          </a:p>
          <a:p>
            <a:pPr>
              <a:spcBef>
                <a:spcPts val="600"/>
              </a:spcBef>
            </a:pPr>
            <a:r>
              <a:rPr lang="uk-UA" altLang="uk-UA" sz="2200" dirty="0" smtClean="0"/>
              <a:t>Тому політичний процес у демократичному суспільстві є складним механізмом артикуляції (формулювання і висловлення), представництва та узгодження інтересів.</a:t>
            </a:r>
          </a:p>
          <a:p>
            <a:pPr>
              <a:spcBef>
                <a:spcPts val="600"/>
              </a:spcBef>
            </a:pPr>
            <a:r>
              <a:rPr lang="uk-UA" altLang="uk-UA" sz="2200" dirty="0" smtClean="0"/>
              <a:t>Плюралістична демократія забезпечує баланс сил між конфліктуючими економічними, соціальними, етнічними та іншими групами інтересів, враховуючи їхні вимоги в курсах державної політики.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uk-UA" alt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7182526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5185</TotalTime>
  <Words>4392</Words>
  <Application>Microsoft Office PowerPoint</Application>
  <PresentationFormat>Екран (4:3)</PresentationFormat>
  <Paragraphs>294</Paragraphs>
  <Slides>56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56</vt:i4>
      </vt:variant>
    </vt:vector>
  </HeadingPairs>
  <TitlesOfParts>
    <vt:vector size="63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Групи інтересів та їх роль у політиці</vt:lpstr>
      <vt:lpstr>Ключові поняття т. 12.</vt:lpstr>
      <vt:lpstr>Питання лекції 12.</vt:lpstr>
      <vt:lpstr>Т.12. Групи інтересів та їх роль у політиці / План семінару </vt:lpstr>
      <vt:lpstr>Практичне завдання до семінару з т.12</vt:lpstr>
      <vt:lpstr>Література до т.12.</vt:lpstr>
      <vt:lpstr>Література до т.12.</vt:lpstr>
      <vt:lpstr>Плюралістична демократія і групові й загальні суспільні інтереси</vt:lpstr>
      <vt:lpstr>Концепція плюралістичної демократії</vt:lpstr>
      <vt:lpstr>Політичний плюралізм і групи інтересів</vt:lpstr>
      <vt:lpstr>Поняття інтересу. Інтереси суспільні та приватні</vt:lpstr>
      <vt:lpstr>Визначення суспільного інтересу</vt:lpstr>
      <vt:lpstr>Моністичне тлумачення загального суспільного інтересу та його наслідки</vt:lpstr>
      <vt:lpstr>Плюралістичне розуміння суспільного інтересу</vt:lpstr>
      <vt:lpstr>Джеймс Медісон – теоретик групової плюралістичної політики</vt:lpstr>
      <vt:lpstr>Сучасні концепції пояснення групової політики й захисту інтересів</vt:lpstr>
      <vt:lpstr>Теорія групових інтересів і групової політики vs теорія класової боротьби</vt:lpstr>
      <vt:lpstr>Класова модель соціальної структури (раннього) капіталізму</vt:lpstr>
      <vt:lpstr>Групи інтересів і групи тиску: різновиди та форми діяльності </vt:lpstr>
      <vt:lpstr>Порівняння понять "інтерес" і  "група інтересів"</vt:lpstr>
      <vt:lpstr>Групи інтересів</vt:lpstr>
      <vt:lpstr>Визначальні риси та функції груп інтересів за демократії</vt:lpstr>
      <vt:lpstr>Групи тиску </vt:lpstr>
      <vt:lpstr>Спонтанні та організовані групи інтересів </vt:lpstr>
      <vt:lpstr>Організовані групи інтересів пов’язані із структурою громадського сектора</vt:lpstr>
      <vt:lpstr>Організовані групи інтересів в економічній та соціальній сфері</vt:lpstr>
      <vt:lpstr>Типово класова група інтересів – профспілки робітників</vt:lpstr>
      <vt:lpstr>Організовані групи інтересів (поза сферою матеріального виробництва й споживання)</vt:lpstr>
      <vt:lpstr>Ситуативні об’єднання зацікавлених осіб "за" чи "проти" якогось рішення уряду</vt:lpstr>
      <vt:lpstr>Діяльність груп тиску і груп інтересів</vt:lpstr>
      <vt:lpstr>Фінансування виборчих кампаній як спосіб впливу на політиків</vt:lpstr>
      <vt:lpstr>Ресурси груп інтересів, що визначають їх впливовість</vt:lpstr>
      <vt:lpstr>Моделі групової політики (захисту інтересів)</vt:lpstr>
      <vt:lpstr>Що таке «модель групової політики»?</vt:lpstr>
      <vt:lpstr>3 моделі групової політики </vt:lpstr>
      <vt:lpstr>Плюралістична модель захисту інтересів </vt:lpstr>
      <vt:lpstr>Принципи плюралістичної моделі групової політики</vt:lpstr>
      <vt:lpstr>Неокорпоратизм – </vt:lpstr>
      <vt:lpstr>Переваги неокорпоратизму</vt:lpstr>
      <vt:lpstr>Патронажно-клієнтельна модель захисту інтересів або клієнтелізм </vt:lpstr>
      <vt:lpstr>Риси клієнтелізму </vt:lpstr>
      <vt:lpstr>Лобі, лобізм, лобіювання: суть та методи </vt:lpstr>
      <vt:lpstr>Захист інтересів: тиск і лобіювання</vt:lpstr>
      <vt:lpstr>Лобі, лобізм, лобіювання</vt:lpstr>
      <vt:lpstr>Техніки та напрями діяльності професійних лобістів</vt:lpstr>
      <vt:lpstr>Легальність практик лобіювання у США</vt:lpstr>
      <vt:lpstr>Техніки та напрями діяльності професійних лобістів</vt:lpstr>
      <vt:lpstr>Процес лобіювання</vt:lpstr>
      <vt:lpstr>Широке розуміння  лобіювання та поняття лобі </vt:lpstr>
      <vt:lpstr>Захист інтересів в Україні</vt:lpstr>
      <vt:lpstr>Захист групових інтересів в Україні</vt:lpstr>
      <vt:lpstr>Протести шахтарів під  керівництвом профспілок</vt:lpstr>
      <vt:lpstr>Спроба об’єднання груп інтересів в Україні з політичною метою</vt:lpstr>
      <vt:lpstr>«Час ставати спроможними»</vt:lpstr>
      <vt:lpstr>Чому Громадянська платформа «Сила виборців» не вдалася?</vt:lpstr>
      <vt:lpstr>Перший млинець – глевкий Занепад руху за Створення «Платформи виборців»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Партії, групи інтересів та лідери у місцевих виборах:</dc:title>
  <dc:creator>Antonina Kolodii</dc:creator>
  <cp:lastModifiedBy>Antonina Kolodii</cp:lastModifiedBy>
  <cp:revision>221</cp:revision>
  <dcterms:created xsi:type="dcterms:W3CDTF">2019-10-28T08:50:22Z</dcterms:created>
  <dcterms:modified xsi:type="dcterms:W3CDTF">2020-05-02T08:44:39Z</dcterms:modified>
</cp:coreProperties>
</file>